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notesMasterIdLst>
    <p:notesMasterId r:id="rId39"/>
  </p:notesMasterIdLst>
  <p:sldIdLst>
    <p:sldId id="258" r:id="rId2"/>
    <p:sldId id="257" r:id="rId3"/>
    <p:sldId id="278" r:id="rId4"/>
    <p:sldId id="262" r:id="rId5"/>
    <p:sldId id="264" r:id="rId6"/>
    <p:sldId id="265" r:id="rId7"/>
    <p:sldId id="309" r:id="rId8"/>
    <p:sldId id="284" r:id="rId9"/>
    <p:sldId id="285" r:id="rId10"/>
    <p:sldId id="288" r:id="rId11"/>
    <p:sldId id="286" r:id="rId12"/>
    <p:sldId id="283" r:id="rId13"/>
    <p:sldId id="287" r:id="rId14"/>
    <p:sldId id="304" r:id="rId15"/>
    <p:sldId id="277" r:id="rId16"/>
    <p:sldId id="270" r:id="rId17"/>
    <p:sldId id="272" r:id="rId18"/>
    <p:sldId id="274" r:id="rId19"/>
    <p:sldId id="275" r:id="rId20"/>
    <p:sldId id="279" r:id="rId21"/>
    <p:sldId id="276" r:id="rId22"/>
    <p:sldId id="305" r:id="rId23"/>
    <p:sldId id="303" r:id="rId24"/>
    <p:sldId id="290" r:id="rId25"/>
    <p:sldId id="294" r:id="rId26"/>
    <p:sldId id="291" r:id="rId27"/>
    <p:sldId id="301" r:id="rId28"/>
    <p:sldId id="293" r:id="rId29"/>
    <p:sldId id="292" r:id="rId30"/>
    <p:sldId id="299" r:id="rId31"/>
    <p:sldId id="300" r:id="rId32"/>
    <p:sldId id="306" r:id="rId33"/>
    <p:sldId id="295" r:id="rId34"/>
    <p:sldId id="263" r:id="rId35"/>
    <p:sldId id="266" r:id="rId36"/>
    <p:sldId id="280" r:id="rId37"/>
    <p:sldId id="267" r:id="rId3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775"/>
    <a:srgbClr val="FFFF99"/>
    <a:srgbClr val="FF61FF"/>
    <a:srgbClr val="9966FF"/>
    <a:srgbClr val="B9DCFF"/>
    <a:srgbClr val="FF99FF"/>
    <a:srgbClr val="FFCDFF"/>
    <a:srgbClr val="008600"/>
    <a:srgbClr val="FF9900"/>
    <a:srgbClr val="00A4D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>
        <p:scale>
          <a:sx n="74" d="100"/>
          <a:sy n="74" d="100"/>
        </p:scale>
        <p:origin x="-456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7EDFB-EFB6-4AB7-9972-9CB661B6CA62}" type="datetimeFigureOut">
              <a:rPr lang="x-none" smtClean="0"/>
              <a:pPr/>
              <a:t>24.6.2017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37F7C-9BF0-4AAC-9587-9504F96D2B0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58978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9EA9-1935-4EEE-B565-6C2ECDD11F03}" type="datetimeFigureOut">
              <a:rPr lang="x-none" smtClean="0"/>
              <a:pPr/>
              <a:t>24.6.2017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5677-52E0-482B-997F-3B03524D63A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29365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9EA9-1935-4EEE-B565-6C2ECDD11F03}" type="datetimeFigureOut">
              <a:rPr lang="x-none" smtClean="0"/>
              <a:pPr/>
              <a:t>24.6.2017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5677-52E0-482B-997F-3B03524D63A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38820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9EA9-1935-4EEE-B565-6C2ECDD11F03}" type="datetimeFigureOut">
              <a:rPr lang="x-none" smtClean="0"/>
              <a:pPr/>
              <a:t>24.6.2017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5677-52E0-482B-997F-3B03524D63AC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6613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9EA9-1935-4EEE-B565-6C2ECDD11F03}" type="datetimeFigureOut">
              <a:rPr lang="x-none" smtClean="0"/>
              <a:pPr/>
              <a:t>24.6.2017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5677-52E0-482B-997F-3B03524D63A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18036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9EA9-1935-4EEE-B565-6C2ECDD11F03}" type="datetimeFigureOut">
              <a:rPr lang="x-none" smtClean="0"/>
              <a:pPr/>
              <a:t>24.6.2017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5677-52E0-482B-997F-3B03524D63AC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070359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9EA9-1935-4EEE-B565-6C2ECDD11F03}" type="datetimeFigureOut">
              <a:rPr lang="x-none" smtClean="0"/>
              <a:pPr/>
              <a:t>24.6.2017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5677-52E0-482B-997F-3B03524D63A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604317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9EA9-1935-4EEE-B565-6C2ECDD11F03}" type="datetimeFigureOut">
              <a:rPr lang="x-none" smtClean="0"/>
              <a:pPr/>
              <a:t>24.6.2017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5677-52E0-482B-997F-3B03524D63A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12190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9EA9-1935-4EEE-B565-6C2ECDD11F03}" type="datetimeFigureOut">
              <a:rPr lang="x-none" smtClean="0"/>
              <a:pPr/>
              <a:t>24.6.2017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5677-52E0-482B-997F-3B03524D63A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47308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9EA9-1935-4EEE-B565-6C2ECDD11F03}" type="datetimeFigureOut">
              <a:rPr lang="x-none" smtClean="0"/>
              <a:pPr/>
              <a:t>24.6.2017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5677-52E0-482B-997F-3B03524D63A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617854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9EA9-1935-4EEE-B565-6C2ECDD11F03}" type="datetimeFigureOut">
              <a:rPr lang="x-none" smtClean="0"/>
              <a:pPr/>
              <a:t>24.6.2017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5677-52E0-482B-997F-3B03524D63A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62826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9EA9-1935-4EEE-B565-6C2ECDD11F03}" type="datetimeFigureOut">
              <a:rPr lang="x-none" smtClean="0"/>
              <a:pPr/>
              <a:t>24.6.2017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5677-52E0-482B-997F-3B03524D63A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584194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9EA9-1935-4EEE-B565-6C2ECDD11F03}" type="datetimeFigureOut">
              <a:rPr lang="x-none" smtClean="0"/>
              <a:pPr/>
              <a:t>24.6.2017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5677-52E0-482B-997F-3B03524D63A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13917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9EA9-1935-4EEE-B565-6C2ECDD11F03}" type="datetimeFigureOut">
              <a:rPr lang="x-none" smtClean="0"/>
              <a:pPr/>
              <a:t>24.6.2017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5677-52E0-482B-997F-3B03524D63A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594238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9EA9-1935-4EEE-B565-6C2ECDD11F03}" type="datetimeFigureOut">
              <a:rPr lang="x-none" smtClean="0"/>
              <a:pPr/>
              <a:t>24.6.2017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5677-52E0-482B-997F-3B03524D63A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03636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9EA9-1935-4EEE-B565-6C2ECDD11F03}" type="datetimeFigureOut">
              <a:rPr lang="x-none" smtClean="0"/>
              <a:pPr/>
              <a:t>24.6.2017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5677-52E0-482B-997F-3B03524D63A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164156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9EA9-1935-4EEE-B565-6C2ECDD11F03}" type="datetimeFigureOut">
              <a:rPr lang="x-none" smtClean="0"/>
              <a:pPr/>
              <a:t>24.6.2017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55677-52E0-482B-997F-3B03524D63A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61671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69EA9-1935-4EEE-B565-6C2ECDD11F03}" type="datetimeFigureOut">
              <a:rPr lang="x-none" smtClean="0"/>
              <a:pPr/>
              <a:t>24.6.2017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D055677-52E0-482B-997F-3B03524D63A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80516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5"/>
          <p:cNvSpPr>
            <a:spLocks noGrp="1"/>
          </p:cNvSpPr>
          <p:nvPr>
            <p:ph type="subTitle" idx="1"/>
          </p:nvPr>
        </p:nvSpPr>
        <p:spPr>
          <a:xfrm>
            <a:off x="218937" y="3940934"/>
            <a:ext cx="7650055" cy="2691697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sr-Cyrl-CS" sz="2400" b="1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Драгана ДИМИТРИЈЕВИЋ</a:t>
            </a:r>
          </a:p>
          <a:p>
            <a:pPr algn="ctr" eaLnBrk="1" hangingPunct="1">
              <a:defRPr/>
            </a:pPr>
            <a:r>
              <a:rPr lang="sr-Cyrl-CS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Душица ВИТОРОВИЋ</a:t>
            </a:r>
          </a:p>
          <a:p>
            <a:pPr algn="ctr" eaLnBrk="1" hangingPunct="1">
              <a:defRPr/>
            </a:pPr>
            <a:r>
              <a:rPr lang="sr-Cyrl-CS" sz="2400" b="1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>Милица САВИЋ</a:t>
            </a:r>
          </a:p>
          <a:p>
            <a:pPr algn="ctr" eaLnBrk="1" hangingPunct="1">
              <a:defRPr/>
            </a:pPr>
            <a:r>
              <a:rPr lang="sr-Cyrl-CS" sz="24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Александра МАРКОВИЋ</a:t>
            </a:r>
          </a:p>
          <a:p>
            <a:pPr algn="ctr" eaLnBrk="1" hangingPunct="1">
              <a:defRPr/>
            </a:pPr>
            <a:endParaRPr lang="sr-Cyrl-CS" sz="1000" b="1" dirty="0" smtClean="0">
              <a:solidFill>
                <a:srgbClr val="006600"/>
              </a:solidFill>
              <a:latin typeface="Comic Sans MS" pitchFamily="66" charset="0"/>
            </a:endParaRPr>
          </a:p>
          <a:p>
            <a:pPr algn="ctr" eaLnBrk="1" hangingPunct="1">
              <a:defRPr/>
            </a:pPr>
            <a:r>
              <a:rPr lang="sr-Cyrl-CS" sz="2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ОШ “Васа Пелагић” Падеж - Крвавица</a:t>
            </a:r>
          </a:p>
          <a:p>
            <a:pPr algn="ctr">
              <a:defRPr/>
            </a:pP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854" y="642859"/>
            <a:ext cx="8534400" cy="255454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sr-Cyrl-CS" sz="8000" b="1" spc="50" dirty="0" smtClean="0">
                <a:ln w="11430">
                  <a:solidFill>
                    <a:schemeClr val="tx1"/>
                  </a:solidFill>
                </a:ln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ДАН ЗДРАВЕ ХРАНЕ</a:t>
            </a:r>
            <a:endParaRPr lang="en-US" sz="8000" b="1" spc="50" dirty="0">
              <a:ln w="11430">
                <a:solidFill>
                  <a:schemeClr val="tx1"/>
                </a:solidFill>
              </a:ln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99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DELL\Desktop\Nova fascikla\HH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532586"/>
            <a:ext cx="6894490" cy="517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1429" y="385898"/>
            <a:ext cx="5314950" cy="381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53859" y="377778"/>
            <a:ext cx="4074971" cy="935865"/>
          </a:xfrm>
        </p:spPr>
        <p:txBody>
          <a:bodyPr>
            <a:normAutofit/>
          </a:bodyPr>
          <a:lstStyle/>
          <a:p>
            <a:pPr algn="ctr"/>
            <a: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Изложба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99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7432" y="605311"/>
            <a:ext cx="3353753" cy="940158"/>
          </a:xfrm>
        </p:spPr>
        <p:txBody>
          <a:bodyPr>
            <a:normAutofit/>
          </a:bodyPr>
          <a:lstStyle/>
          <a:p>
            <a:pPr algn="ctr"/>
            <a: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Изложба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Documents and Settings\DELL\Desktop\Nova fascikla\A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6559" y="2458481"/>
            <a:ext cx="5688168" cy="4266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Documents and Settings\DELL\Desktop\Nova fascikla\S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34" y="154544"/>
            <a:ext cx="6684136" cy="5013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99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575" y="605311"/>
            <a:ext cx="3353753" cy="940158"/>
          </a:xfrm>
        </p:spPr>
        <p:txBody>
          <a:bodyPr>
            <a:normAutofit/>
          </a:bodyPr>
          <a:lstStyle/>
          <a:p>
            <a:pPr algn="ctr"/>
            <a: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Изложба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27" name="Picture 3" descr="C:\Documents and Settings\DELL\Desktop\Sabor 2016  materijal\Zdrava hrana\SLIKE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59649" y="193183"/>
            <a:ext cx="4352045" cy="6510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DELL\Desktop\Sabor 2016  materijal\Zdrava hrana\SLIKE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95" y="193183"/>
            <a:ext cx="4499556" cy="6587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DELL\Desktop\Sabor 2016  materijal\Zdrava hrana\SLIKE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4878" y="1733025"/>
            <a:ext cx="3065171" cy="4719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99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7432" y="605311"/>
            <a:ext cx="3353753" cy="940158"/>
          </a:xfrm>
        </p:spPr>
        <p:txBody>
          <a:bodyPr>
            <a:normAutofit/>
          </a:bodyPr>
          <a:lstStyle/>
          <a:p>
            <a:pPr algn="ctr"/>
            <a: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Изложба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098" name="Picture 2" descr="C:\Documents and Settings\DELL\Desktop\Nova fascikla\FF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60174" y="1416678"/>
            <a:ext cx="6748530" cy="5061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Documents and Settings\DELL\Desktop\Nova fascikla\D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209" y="103030"/>
            <a:ext cx="5031097" cy="6703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99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327" y="1841679"/>
            <a:ext cx="4770429" cy="2253802"/>
          </a:xfrm>
        </p:spPr>
        <p:txBody>
          <a:bodyPr>
            <a:normAutofit/>
          </a:bodyPr>
          <a:lstStyle/>
          <a:p>
            <a:pPr algn="ctr"/>
            <a: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баба ГОРИЦА </a:t>
            </a:r>
            <a:b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и </a:t>
            </a:r>
            <a:b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баба ВЕРА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146" name="Picture 2" descr="C:\Documents and Settings\DELL\Desktop\Sabor 2016  materijal\Zdrava hrana\SLIKE\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12910" y="0"/>
            <a:ext cx="5173014" cy="6888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888642"/>
            <a:ext cx="8596668" cy="249850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r-Cyrl-CS" sz="8800" b="1" spc="5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ПРИРЕДБА</a:t>
            </a:r>
            <a:endParaRPr lang="en-US" sz="8800" b="1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B9DCFF"/>
            </a:gs>
            <a:gs pos="64999">
              <a:srgbClr val="F0EBD5"/>
            </a:gs>
            <a:gs pos="100000">
              <a:srgbClr val="D1C39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DELL\Desktop\Sabor 2016  materijal\Zdrava hrana\SLIKE\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365" y="811369"/>
            <a:ext cx="6203625" cy="41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7" y="77272"/>
            <a:ext cx="11818513" cy="940158"/>
          </a:xfrm>
        </p:spPr>
        <p:txBody>
          <a:bodyPr>
            <a:normAutofit/>
          </a:bodyPr>
          <a:lstStyle/>
          <a:p>
            <a:pPr algn="ctr"/>
            <a: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A4DE"/>
                </a:solidFill>
                <a:latin typeface="Comic Sans MS" pitchFamily="66" charset="0"/>
              </a:rPr>
              <a:t>Нека прича ко шта хоће најбоље је јести воће! 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rgbClr val="00A4DE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Documents and Settings\DELL\Desktop\Sabor 2016  materijal\Zdrava hrana\SLIKE\2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72227" y="2125015"/>
            <a:ext cx="6895474" cy="4613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B9DCFF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44699"/>
            <a:ext cx="5800739" cy="940158"/>
          </a:xfrm>
        </p:spPr>
        <p:txBody>
          <a:bodyPr>
            <a:normAutofit/>
          </a:bodyPr>
          <a:lstStyle/>
          <a:p>
            <a:pPr algn="ctr"/>
            <a: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А тек воћну салату! 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Comic Sans MS" pitchFamily="66" charset="0"/>
            </a:endParaRPr>
          </a:p>
        </p:txBody>
      </p:sp>
      <p:pic>
        <p:nvPicPr>
          <p:cNvPr id="2050" name="Picture 2" descr="C:\Documents and Settings\DELL\Desktop\Sabor 2016  materijal\Zdrava hrana\SLIKE\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758" y="947119"/>
            <a:ext cx="8680360" cy="5810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1968" y="236379"/>
            <a:ext cx="4510168" cy="3446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B9DCFF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1066" y="128787"/>
            <a:ext cx="9144035" cy="695458"/>
          </a:xfrm>
        </p:spPr>
        <p:txBody>
          <a:bodyPr>
            <a:noAutofit/>
          </a:bodyPr>
          <a:lstStyle/>
          <a:p>
            <a:pPr algn="ctr"/>
            <a: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Не заборавите поврће! 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Comic Sans MS" pitchFamily="66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48" y="984158"/>
            <a:ext cx="12105294" cy="5470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C775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889456"/>
            <a:ext cx="6457562" cy="940158"/>
          </a:xfrm>
        </p:spPr>
        <p:txBody>
          <a:bodyPr>
            <a:normAutofit fontScale="90000"/>
          </a:bodyPr>
          <a:lstStyle/>
          <a:p>
            <a:pPr algn="ctr"/>
            <a: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/>
            </a:r>
            <a:b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</a:br>
            <a: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/>
            </a:r>
            <a:b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</a:br>
            <a: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/>
            </a:r>
            <a:b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</a:br>
            <a: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/>
            </a:r>
            <a:b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</a:br>
            <a: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/>
            </a:r>
            <a:b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</a:br>
            <a: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/>
            </a:r>
            <a:b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</a:br>
            <a: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/>
            </a:r>
            <a:b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</a:br>
            <a:endParaRPr lang="en-US" sz="3200" b="1" u="sng" dirty="0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  <a:latin typeface="Comic Sans MS" pitchFamily="66" charset="0"/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3041" y="46544"/>
            <a:ext cx="7353826" cy="3724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2453" y="3142445"/>
            <a:ext cx="7990237" cy="3692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1517" y="4456134"/>
            <a:ext cx="4095466" cy="17386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CS" sz="32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Предшколци</a:t>
            </a:r>
            <a:r>
              <a:rPr kumimoji="0" lang="sr-Cyrl-CS" sz="32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су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CS" sz="3200" b="1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latin typeface="Comic Sans MS" pitchFamily="66" charset="0"/>
                <a:ea typeface="+mj-ea"/>
                <a:cs typeface="+mj-cs"/>
              </a:rPr>
              <a:t>копали</a:t>
            </a:r>
            <a: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latin typeface="Comic Sans MS" pitchFamily="66" charset="0"/>
                <a:ea typeface="+mj-ea"/>
                <a:cs typeface="+mj-cs"/>
              </a:rPr>
              <a:t> виноград!</a:t>
            </a:r>
            <a:r>
              <a:rPr kumimoji="0" lang="sr-Cyrl-CS" sz="3200" b="1" i="0" u="sng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endParaRPr kumimoji="0" lang="en-US" sz="3200" b="1" i="0" u="sng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99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83336"/>
            <a:ext cx="8596668" cy="940158"/>
          </a:xfrm>
        </p:spPr>
        <p:txBody>
          <a:bodyPr>
            <a:normAutofit/>
          </a:bodyPr>
          <a:lstStyle/>
          <a:p>
            <a:pPr algn="ctr"/>
            <a:r>
              <a:rPr lang="sr-Cyrl-CS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Comic Sans MS" pitchFamily="66" charset="0"/>
              </a:rPr>
              <a:t>Дан здраве хране</a:t>
            </a:r>
            <a:endParaRPr lang="en-US" sz="4000" b="1" u="sng" dirty="0">
              <a:ln>
                <a:solidFill>
                  <a:sysClr val="windowText" lastClr="000000"/>
                </a:solidFill>
              </a:ln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60590"/>
            <a:ext cx="10212946" cy="3750814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>Манифестација “Дан здраве хране” је одржана </a:t>
            </a:r>
          </a:p>
          <a:p>
            <a:pPr indent="0" algn="ctr">
              <a:buNone/>
            </a:pPr>
            <a: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>9. октобра 2015. године у Дому културе у Крвавици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accent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CDFF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4879" y="3155355"/>
            <a:ext cx="7134895" cy="682580"/>
          </a:xfrm>
        </p:spPr>
        <p:txBody>
          <a:bodyPr>
            <a:normAutofit fontScale="90000"/>
          </a:bodyPr>
          <a:lstStyle/>
          <a:p>
            <a:pPr algn="ctr"/>
            <a: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99FF"/>
                </a:solidFill>
                <a:latin typeface="Comic Sans MS" pitchFamily="66" charset="0"/>
              </a:rPr>
              <a:t>“Врти се врти, дебељуца” 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FF99FF"/>
              </a:solidFill>
              <a:latin typeface="Comic Sans MS" pitchFamily="66" charset="0"/>
            </a:endParaRPr>
          </a:p>
        </p:txBody>
      </p:sp>
      <p:pic>
        <p:nvPicPr>
          <p:cNvPr id="512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66685" y="3765343"/>
            <a:ext cx="7495503" cy="3092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1360" y="0"/>
            <a:ext cx="6725992" cy="3250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5908"/>
            <a:ext cx="5271210" cy="3244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011" y="4803865"/>
            <a:ext cx="3791635" cy="940158"/>
          </a:xfrm>
        </p:spPr>
        <p:txBody>
          <a:bodyPr>
            <a:noAutofit/>
          </a:bodyPr>
          <a:lstStyle/>
          <a:p>
            <a:pPr algn="ctr"/>
            <a: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КУД “Чарапанка”</a:t>
            </a:r>
            <a:b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</a:br>
            <a: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из Крвавице 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410575" cy="364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0782" y="2709679"/>
            <a:ext cx="8392733" cy="4186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99"/>
            </a:gs>
            <a:gs pos="64999">
              <a:srgbClr val="F0EBD5"/>
            </a:gs>
            <a:gs pos="100000">
              <a:srgbClr val="D1C39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Documents and Settings\DELL\Desktop\Sabor 2016  materijal\Zdrava hrana\SLIKE\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8456" y="0"/>
            <a:ext cx="6423544" cy="4294031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56828" y="643948"/>
            <a:ext cx="4095482" cy="8500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  <a:ea typeface="+mj-ea"/>
                <a:cs typeface="+mj-cs"/>
              </a:rPr>
              <a:t>Публика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816" y="2901023"/>
            <a:ext cx="7370204" cy="376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888642"/>
            <a:ext cx="8596668" cy="249850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r-Cyrl-CS" sz="8800" b="1" spc="5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ЗДРАВА ХРАНА</a:t>
            </a:r>
            <a:endParaRPr lang="en-US" sz="8800" b="1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C775"/>
            </a:gs>
            <a:gs pos="64999">
              <a:srgbClr val="F0EBD5"/>
            </a:gs>
            <a:gs pos="100000">
              <a:srgbClr val="D1C39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328" y="283336"/>
            <a:ext cx="5679584" cy="940158"/>
          </a:xfrm>
        </p:spPr>
        <p:txBody>
          <a:bodyPr>
            <a:normAutofit/>
          </a:bodyPr>
          <a:lstStyle/>
          <a:p>
            <a:pPr algn="ctr"/>
            <a: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9966FF"/>
                </a:solidFill>
                <a:latin typeface="Comic Sans MS" pitchFamily="66" charset="0"/>
              </a:rPr>
              <a:t>Укусно и здраво!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9966FF"/>
              </a:solidFill>
              <a:latin typeface="Comic Sans MS" pitchFamily="66" charset="0"/>
            </a:endParaRPr>
          </a:p>
        </p:txBody>
      </p:sp>
      <p:pic>
        <p:nvPicPr>
          <p:cNvPr id="8194" name="Picture 2" descr="C:\Documents and Settings\DELL\Desktop\Sabor 2016  materijal\Zdrava hrana\SLIKE\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697" y="253613"/>
            <a:ext cx="6714819" cy="5039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Documents and Settings\DELL\Desktop\Sabor 2016  materijal\Zdrava hrana\SLIKE\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18975" y="1642965"/>
            <a:ext cx="6657355" cy="4996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C775"/>
            </a:gs>
            <a:gs pos="64999">
              <a:srgbClr val="F0EBD5"/>
            </a:gs>
            <a:gs pos="100000">
              <a:srgbClr val="D1C39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Documents and Settings\DELL\Desktop\Sabor 2016  materijal\Zdrava hrana\SLIKE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242" y="1867435"/>
            <a:ext cx="6497488" cy="4874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972" y="283336"/>
            <a:ext cx="4146997" cy="1352281"/>
          </a:xfrm>
        </p:spPr>
        <p:txBody>
          <a:bodyPr>
            <a:normAutofit/>
          </a:bodyPr>
          <a:lstStyle/>
          <a:p>
            <a:pPr algn="ctr"/>
            <a: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9966FF"/>
                </a:solidFill>
                <a:latin typeface="Comic Sans MS" pitchFamily="66" charset="0"/>
              </a:rPr>
              <a:t>Укусно и здраво!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9966FF"/>
              </a:solidFill>
              <a:latin typeface="Comic Sans MS" pitchFamily="66" charset="0"/>
            </a:endParaRPr>
          </a:p>
        </p:txBody>
      </p:sp>
      <p:pic>
        <p:nvPicPr>
          <p:cNvPr id="9219" name="Picture 3" descr="C:\Documents and Settings\DELL\Desktop\Sabor 2016  materijal\Zdrava hrana\SLIKE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6427" y="167427"/>
            <a:ext cx="5792959" cy="4353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C775"/>
            </a:gs>
            <a:gs pos="64999">
              <a:srgbClr val="F0EBD5"/>
            </a:gs>
            <a:gs pos="100000">
              <a:srgbClr val="D1C39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6570" y="540916"/>
            <a:ext cx="5679584" cy="940158"/>
          </a:xfrm>
        </p:spPr>
        <p:txBody>
          <a:bodyPr>
            <a:normAutofit/>
          </a:bodyPr>
          <a:lstStyle/>
          <a:p>
            <a:pPr algn="ctr"/>
            <a: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9966FF"/>
                </a:solidFill>
                <a:latin typeface="Comic Sans MS" pitchFamily="66" charset="0"/>
              </a:rPr>
              <a:t>Укусно и здраво!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9966FF"/>
              </a:solidFill>
              <a:latin typeface="Comic Sans MS" pitchFamily="66" charset="0"/>
            </a:endParaRPr>
          </a:p>
        </p:txBody>
      </p:sp>
      <p:pic>
        <p:nvPicPr>
          <p:cNvPr id="7" name="Picture 2" descr="C:\Documents and Settings\DELL\Desktop\Sabor 2016  materijal\Zdrava hrana\SLIKE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37" y="64395"/>
            <a:ext cx="5970173" cy="4288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94808" y="3013657"/>
            <a:ext cx="7580227" cy="3844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77334" y="257575"/>
            <a:ext cx="8596668" cy="798492"/>
          </a:xfrm>
        </p:spPr>
        <p:txBody>
          <a:bodyPr>
            <a:normAutofit/>
          </a:bodyPr>
          <a:lstStyle/>
          <a:p>
            <a:pPr algn="ctr"/>
            <a: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Дела вештих руку!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285417" y="264455"/>
            <a:ext cx="3485874" cy="318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3211" y="4104364"/>
            <a:ext cx="3000777" cy="2548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546" y="1082638"/>
            <a:ext cx="3636874" cy="2649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6274" y="3894284"/>
            <a:ext cx="2994204" cy="280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78085" y="3661354"/>
            <a:ext cx="3258355" cy="297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16865" y="1198606"/>
            <a:ext cx="4463083" cy="290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C775"/>
            </a:gs>
            <a:gs pos="64999">
              <a:srgbClr val="F0EBD5"/>
            </a:gs>
            <a:gs pos="100000">
              <a:srgbClr val="D1C39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328" y="283335"/>
            <a:ext cx="5679584" cy="1468191"/>
          </a:xfrm>
        </p:spPr>
        <p:txBody>
          <a:bodyPr>
            <a:normAutofit/>
          </a:bodyPr>
          <a:lstStyle/>
          <a:p>
            <a:pPr algn="ctr"/>
            <a: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Comic Sans MS" pitchFamily="66" charset="0"/>
              </a:rPr>
              <a:t>Веште и вредне домаћице!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chemeClr val="accent5"/>
              </a:solidFill>
              <a:latin typeface="Comic Sans MS" pitchFamily="66" charset="0"/>
            </a:endParaRPr>
          </a:p>
        </p:txBody>
      </p:sp>
      <p:pic>
        <p:nvPicPr>
          <p:cNvPr id="10242" name="Picture 2" descr="C:\Documents and Settings\DELL\Desktop\Sabor 2016  materijal\Zdrava hrana\SLIKE\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93" y="126869"/>
            <a:ext cx="5974216" cy="4483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Documents and Settings\DELL\Desktop\Sabor 2016  materijal\Zdrava hrana\SLIKE\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2408" y="1918952"/>
            <a:ext cx="6246218" cy="4687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C775"/>
            </a:gs>
            <a:gs pos="64999">
              <a:srgbClr val="F0EBD5"/>
            </a:gs>
            <a:gs pos="100000">
              <a:srgbClr val="D1C39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Documents and Settings\DELL\Desktop\Sabor 2016  materijal\Zdrava hrana\SLIKE\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0366" y="798488"/>
            <a:ext cx="8906958" cy="595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77333" y="55803"/>
            <a:ext cx="10720469" cy="1320800"/>
          </a:xfrm>
        </p:spPr>
        <p:txBody>
          <a:bodyPr>
            <a:normAutofit/>
          </a:bodyPr>
          <a:lstStyle/>
          <a:p>
            <a:pPr algn="ctr"/>
            <a: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Comic Sans MS" pitchFamily="66" charset="0"/>
              </a:rPr>
              <a:t>Веште и вредне домаћице!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chemeClr val="accent5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83336"/>
            <a:ext cx="8596668" cy="940158"/>
          </a:xfrm>
        </p:spPr>
        <p:txBody>
          <a:bodyPr>
            <a:normAutofit/>
          </a:bodyPr>
          <a:lstStyle/>
          <a:p>
            <a:pPr algn="ctr"/>
            <a:r>
              <a:rPr lang="sr-Cyrl-CS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Comic Sans MS" pitchFamily="66" charset="0"/>
              </a:rPr>
              <a:t>Дан здраве хране</a:t>
            </a:r>
            <a:endParaRPr lang="en-US" sz="4000" b="1" u="sng" dirty="0">
              <a:ln>
                <a:solidFill>
                  <a:sysClr val="windowText" lastClr="000000"/>
                </a:solidFill>
              </a:ln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45465"/>
            <a:ext cx="10212946" cy="4365939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Школа “Васа Пелагић” учествује у обележавању 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Дана здраве хране већ 15 година,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 од самог почетка манифестације коју је покренуо 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Завод за јавно здравље Крушевац. </a:t>
            </a:r>
          </a:p>
          <a:p>
            <a:pPr indent="0" algn="ctr">
              <a:buNone/>
            </a:pPr>
            <a:endParaRPr lang="sr-Cyrl-CS" sz="2800" b="1" dirty="0" smtClean="0">
              <a:ln>
                <a:solidFill>
                  <a:schemeClr val="tx1"/>
                </a:solidFill>
              </a:ln>
              <a:solidFill>
                <a:schemeClr val="accent6"/>
              </a:solidFill>
              <a:latin typeface="Comic Sans MS" pitchFamily="66" charset="0"/>
            </a:endParaRPr>
          </a:p>
          <a:p>
            <a:pPr indent="0" algn="ctr">
              <a:buNone/>
            </a:pPr>
            <a: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>По трећи пут ове године 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>домаћин је било издвојено одељење у Крвавици.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accent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C775"/>
            </a:gs>
            <a:gs pos="64999">
              <a:srgbClr val="F0EBD5"/>
            </a:gs>
            <a:gs pos="100000">
              <a:srgbClr val="D1C39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77334" y="31338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Comic Sans MS" pitchFamily="66" charset="0"/>
              </a:rPr>
              <a:t>Веште и вредне домаћице!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chemeClr val="accent5"/>
              </a:solidFill>
              <a:latin typeface="Comic Sans MS" pitchFamily="66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201" y="1362099"/>
            <a:ext cx="6095066" cy="4575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48540" y="0"/>
            <a:ext cx="3334154" cy="412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3743" y="3120029"/>
            <a:ext cx="4459897" cy="3737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C775"/>
            </a:gs>
            <a:gs pos="64999">
              <a:srgbClr val="F0EBD5"/>
            </a:gs>
            <a:gs pos="100000">
              <a:srgbClr val="D1C39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77333" y="158835"/>
            <a:ext cx="10256829" cy="1320800"/>
          </a:xfrm>
        </p:spPr>
        <p:txBody>
          <a:bodyPr>
            <a:normAutofit/>
          </a:bodyPr>
          <a:lstStyle/>
          <a:p>
            <a:pPr algn="ctr"/>
            <a: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Comic Sans MS" pitchFamily="66" charset="0"/>
              </a:rPr>
              <a:t>Веште и вредне домаћице!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chemeClr val="accent5"/>
              </a:solidFill>
              <a:latin typeface="Comic Sans MS" pitchFamily="66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23995" y="1352282"/>
            <a:ext cx="6247032" cy="4984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11" y="1334774"/>
            <a:ext cx="5663806" cy="5040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C775"/>
            </a:gs>
            <a:gs pos="64999">
              <a:srgbClr val="F0EBD5"/>
            </a:gs>
            <a:gs pos="100000">
              <a:srgbClr val="D1C39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529589" y="540913"/>
            <a:ext cx="5138670" cy="1378038"/>
          </a:xfrm>
        </p:spPr>
        <p:txBody>
          <a:bodyPr>
            <a:normAutofit/>
          </a:bodyPr>
          <a:lstStyle/>
          <a:p>
            <a:pPr algn="ctr"/>
            <a: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Дегустација!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 descr="C:\Documents and Settings\DELL\My Documents\nepotrebno\Zdrava hrana za prosvetni pregled\SLIKE\3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76172" y="2408349"/>
            <a:ext cx="6591704" cy="4406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DELL\My Documents\nepotrebno\Zdrava hrana za prosvetni pregled\SLIKE\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92" y="40106"/>
            <a:ext cx="6462645" cy="4325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3030"/>
            <a:ext cx="9530366" cy="1262130"/>
          </a:xfrm>
        </p:spPr>
        <p:txBody>
          <a:bodyPr>
            <a:normAutofit/>
          </a:bodyPr>
          <a:lstStyle/>
          <a:p>
            <a:pPr algn="ctr"/>
            <a:r>
              <a:rPr lang="sr-Cyrl-C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Манифестацију је медијски испратила</a:t>
            </a:r>
            <a:br>
              <a:rPr lang="sr-Cyrl-C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sr-Cyrl-C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ТВ Крушевац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3314" name="Picture 2" descr="C:\Documents and Settings\DELL\Desktop\Sabor 2016  materijal\Zdrava hrana\SLIKE\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5877" y="1301555"/>
            <a:ext cx="7355238" cy="5584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2257" y="2228062"/>
            <a:ext cx="3765878" cy="1403784"/>
          </a:xfrm>
        </p:spPr>
        <p:txBody>
          <a:bodyPr>
            <a:normAutofit/>
          </a:bodyPr>
          <a:lstStyle/>
          <a:p>
            <a:r>
              <a:rPr lang="sr-Cyrl-CS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ЗАХВАЛНИЦА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 descr="C:\Documents and Settings\DELL\Desktop\Sabor 2016  materijal\Zdrava hrana\scan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78" y="-30218"/>
            <a:ext cx="5009881" cy="6888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B9DCFF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6991" y="342282"/>
            <a:ext cx="4146997" cy="6515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1234" y="0"/>
            <a:ext cx="4172755" cy="336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B9DCFF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3032" y="1596994"/>
            <a:ext cx="3271233" cy="1854557"/>
          </a:xfrm>
        </p:spPr>
        <p:txBody>
          <a:bodyPr>
            <a:normAutofit fontScale="90000"/>
          </a:bodyPr>
          <a:lstStyle/>
          <a:p>
            <a:pPr algn="ctr"/>
            <a: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Колектив школе</a:t>
            </a:r>
            <a:b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</a:br>
            <a: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“Васа Пелагић”</a:t>
            </a:r>
            <a:b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</a:br>
            <a:r>
              <a:rPr lang="sr-Cyrl-C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у Крвавици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" name="Picture 2" descr="C:\Documents and Settings\DELL\Desktop\Sabor 2016  materijal\Zdrava hrana\SLIKE\3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39414" y="0"/>
            <a:ext cx="9152586" cy="6872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sz="4000" b="1" u="sng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Циљ</a:t>
            </a:r>
            <a:r>
              <a:rPr lang="sr-Cyrl-CS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манифестације</a:t>
            </a:r>
            <a:endParaRPr lang="en-US" sz="4000" b="1" u="sng" dirty="0">
              <a:ln>
                <a:solidFill>
                  <a:sysClr val="windowText" lastClr="000000"/>
                </a:solidFill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577" y="1609860"/>
            <a:ext cx="9968248" cy="4083770"/>
          </a:xfrm>
        </p:spPr>
        <p:txBody>
          <a:bodyPr>
            <a:normAutofit/>
          </a:bodyPr>
          <a:lstStyle/>
          <a:p>
            <a:pPr>
              <a:buClr>
                <a:srgbClr val="006600"/>
              </a:buClr>
              <a:buFont typeface="Wingdings" pitchFamily="2" charset="2"/>
              <a:buChar char="Ø"/>
            </a:pPr>
            <a:r>
              <a:rPr lang="sr-Cyrl-CS" sz="28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Развијање позитивних навика у исхрани код ученика и родитеља;</a:t>
            </a:r>
          </a:p>
          <a:p>
            <a:pPr>
              <a:buClr>
                <a:srgbClr val="006600"/>
              </a:buClr>
              <a:buFont typeface="Wingdings" pitchFamily="2" charset="2"/>
              <a:buChar char="Ø"/>
            </a:pPr>
            <a:endParaRPr lang="en-US" sz="1400" b="1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pPr lvl="0">
              <a:buClr>
                <a:srgbClr val="006600"/>
              </a:buClr>
              <a:buFont typeface="Wingdings" pitchFamily="2" charset="2"/>
              <a:buChar char="Ø"/>
            </a:pPr>
            <a:r>
              <a:rPr lang="sr-Cyrl-CS" sz="28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Развијање свести о значају здраве исхране;</a:t>
            </a:r>
          </a:p>
          <a:p>
            <a:pPr lvl="0">
              <a:buClr>
                <a:srgbClr val="006600"/>
              </a:buClr>
              <a:buFont typeface="Wingdings" pitchFamily="2" charset="2"/>
              <a:buChar char="Ø"/>
            </a:pPr>
            <a:endParaRPr lang="en-US" sz="1400" b="1" dirty="0" smtClean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buClr>
                <a:srgbClr val="006600"/>
              </a:buClr>
              <a:buFont typeface="Wingdings" pitchFamily="2" charset="2"/>
              <a:buChar char="Ø"/>
            </a:pPr>
            <a:r>
              <a:rPr lang="sr-Cyrl-CS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Развијање правилног односа према очувању здравља;</a:t>
            </a:r>
            <a:endParaRPr lang="sr-Latn-CS" sz="28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endParaRPr lang="en-US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83336"/>
            <a:ext cx="8596668" cy="940158"/>
          </a:xfrm>
        </p:spPr>
        <p:txBody>
          <a:bodyPr>
            <a:normAutofit/>
          </a:bodyPr>
          <a:lstStyle/>
          <a:p>
            <a:pPr algn="ctr"/>
            <a:r>
              <a:rPr lang="sr-Cyrl-CS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Comic Sans MS" pitchFamily="66" charset="0"/>
              </a:rPr>
              <a:t>Организатори и учесници:</a:t>
            </a:r>
            <a:endParaRPr lang="en-US" sz="4000" b="1" u="sng" dirty="0">
              <a:ln>
                <a:solidFill>
                  <a:sysClr val="windowText" lastClr="000000"/>
                </a:solidFill>
              </a:ln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6068" y="1493949"/>
            <a:ext cx="8217934" cy="4417455"/>
          </a:xfrm>
        </p:spPr>
        <p:txBody>
          <a:bodyPr>
            <a:noAutofit/>
          </a:bodyPr>
          <a:lstStyle/>
          <a:p>
            <a:pPr>
              <a:buClr>
                <a:srgbClr val="006600"/>
              </a:buClr>
              <a:buFont typeface="Wingdings" pitchFamily="2" charset="2"/>
              <a:buChar char="Ø"/>
            </a:pPr>
            <a:r>
              <a:rPr lang="sr-Cyrl-C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>Ученици од 1. до 4. разреда,</a:t>
            </a:r>
          </a:p>
          <a:p>
            <a:pPr>
              <a:buClr>
                <a:srgbClr val="006600"/>
              </a:buClr>
              <a:buFont typeface="Wingdings" pitchFamily="2" charset="2"/>
              <a:buChar char="Ø"/>
            </a:pPr>
            <a:r>
              <a:rPr lang="sr-Cyrl-C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>Полазници вртића,</a:t>
            </a:r>
          </a:p>
          <a:p>
            <a:pPr>
              <a:buClr>
                <a:srgbClr val="006600"/>
              </a:buClr>
              <a:buFont typeface="Wingdings" pitchFamily="2" charset="2"/>
              <a:buChar char="Ø"/>
            </a:pPr>
            <a:r>
              <a:rPr lang="sr-Cyrl-C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>Родитељи,</a:t>
            </a:r>
          </a:p>
          <a:p>
            <a:pPr>
              <a:buClr>
                <a:srgbClr val="006600"/>
              </a:buClr>
              <a:buFont typeface="Wingdings" pitchFamily="2" charset="2"/>
              <a:buChar char="Ø"/>
            </a:pPr>
            <a:r>
              <a:rPr lang="sr-Cyrl-C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>Мештани Крвавице,</a:t>
            </a:r>
          </a:p>
          <a:p>
            <a:pPr>
              <a:buClr>
                <a:srgbClr val="006600"/>
              </a:buClr>
              <a:buFont typeface="Wingdings" pitchFamily="2" charset="2"/>
              <a:buChar char="Ø"/>
            </a:pPr>
            <a:r>
              <a:rPr lang="sr-Cyrl-C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>Завод за јавно здравље Крушевац,</a:t>
            </a:r>
          </a:p>
          <a:p>
            <a:pPr>
              <a:buClr>
                <a:srgbClr val="006600"/>
              </a:buClr>
              <a:buFont typeface="Wingdings" pitchFamily="2" charset="2"/>
              <a:buChar char="Ø"/>
            </a:pPr>
            <a:r>
              <a:rPr lang="sr-Cyrl-C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>КУД “Чарапанка” из Крвавице,</a:t>
            </a:r>
          </a:p>
          <a:p>
            <a:pPr>
              <a:buClr>
                <a:srgbClr val="006600"/>
              </a:buClr>
              <a:buFont typeface="Wingdings" pitchFamily="2" charset="2"/>
              <a:buChar char="Ø"/>
            </a:pPr>
            <a:r>
              <a:rPr lang="sr-Cyrl-C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>Радници школе у Крвавици;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83336"/>
            <a:ext cx="8596668" cy="940158"/>
          </a:xfrm>
        </p:spPr>
        <p:txBody>
          <a:bodyPr>
            <a:normAutofit/>
          </a:bodyPr>
          <a:lstStyle/>
          <a:p>
            <a:pPr algn="ctr"/>
            <a:r>
              <a:rPr lang="sr-Cyrl-CS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Comic Sans MS" pitchFamily="66" charset="0"/>
              </a:rPr>
              <a:t>Активности:</a:t>
            </a:r>
            <a:endParaRPr lang="en-US" sz="4000" b="1" u="sng" dirty="0">
              <a:ln>
                <a:solidFill>
                  <a:sysClr val="windowText" lastClr="000000"/>
                </a:solidFill>
              </a:ln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1223"/>
            <a:ext cx="10212946" cy="4340181"/>
          </a:xfrm>
        </p:spPr>
        <p:txBody>
          <a:bodyPr>
            <a:normAutofit/>
          </a:bodyPr>
          <a:lstStyle/>
          <a:p>
            <a:pPr indent="0">
              <a:buClr>
                <a:srgbClr val="006600"/>
              </a:buClr>
              <a:buFont typeface="Wingdings" pitchFamily="2" charset="2"/>
              <a:buChar char="Ø"/>
            </a:pPr>
            <a: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> </a:t>
            </a:r>
            <a: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Изложба јесењих плодова,</a:t>
            </a:r>
          </a:p>
          <a:p>
            <a:pPr indent="0">
              <a:buClr>
                <a:srgbClr val="006600"/>
              </a:buClr>
              <a:buFont typeface="Wingdings" pitchFamily="2" charset="2"/>
              <a:buChar char="Ø"/>
            </a:pPr>
            <a:endParaRPr lang="sr-Cyrl-CS" sz="1000" b="1" dirty="0" smtClean="0">
              <a:ln>
                <a:solidFill>
                  <a:schemeClr val="tx1"/>
                </a:solidFill>
              </a:ln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pPr indent="0">
              <a:buClr>
                <a:srgbClr val="006600"/>
              </a:buClr>
              <a:buFont typeface="Wingdings" pitchFamily="2" charset="2"/>
              <a:buChar char="Ø"/>
            </a:pPr>
            <a: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> </a:t>
            </a:r>
            <a: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Изложба народних рукотворина,</a:t>
            </a:r>
          </a:p>
          <a:p>
            <a:pPr indent="0">
              <a:buClr>
                <a:srgbClr val="006600"/>
              </a:buClr>
              <a:buFont typeface="Wingdings" pitchFamily="2" charset="2"/>
              <a:buChar char="Ø"/>
            </a:pPr>
            <a:endParaRPr lang="sr-Cyrl-CS" sz="1000" b="1" dirty="0" smtClean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  <a:p>
            <a:pPr indent="0">
              <a:buClr>
                <a:srgbClr val="006600"/>
              </a:buClr>
              <a:buFont typeface="Wingdings" pitchFamily="2" charset="2"/>
              <a:buChar char="Ø"/>
            </a:pPr>
            <a: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> Приредба,</a:t>
            </a:r>
          </a:p>
          <a:p>
            <a:pPr indent="0">
              <a:buClr>
                <a:srgbClr val="006600"/>
              </a:buClr>
              <a:buFont typeface="Wingdings" pitchFamily="2" charset="2"/>
              <a:buChar char="Ø"/>
            </a:pPr>
            <a:endParaRPr lang="sr-Cyrl-CS" sz="1000" b="1" dirty="0" smtClean="0">
              <a:ln>
                <a:solidFill>
                  <a:schemeClr val="tx1"/>
                </a:solidFill>
              </a:ln>
              <a:solidFill>
                <a:schemeClr val="accent6"/>
              </a:solidFill>
              <a:latin typeface="Comic Sans MS" pitchFamily="66" charset="0"/>
            </a:endParaRPr>
          </a:p>
          <a:p>
            <a:pPr indent="0">
              <a:buClr>
                <a:srgbClr val="006600"/>
              </a:buClr>
              <a:buFont typeface="Wingdings" pitchFamily="2" charset="2"/>
              <a:buChar char="Ø"/>
            </a:pPr>
            <a: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omic Sans MS" pitchFamily="66" charset="0"/>
              </a:rPr>
              <a:t> </a:t>
            </a:r>
            <a: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Дегустација изложене здраве хране;</a:t>
            </a:r>
          </a:p>
          <a:p>
            <a:pPr indent="0">
              <a:buClr>
                <a:srgbClr val="006600"/>
              </a:buClr>
              <a:buFont typeface="Wingdings" pitchFamily="2" charset="2"/>
              <a:buChar char="Ø"/>
            </a:pPr>
            <a:endParaRPr lang="en-US" sz="2800" b="1" dirty="0">
              <a:ln>
                <a:solidFill>
                  <a:schemeClr val="tx1"/>
                </a:solidFill>
              </a:ln>
              <a:solidFill>
                <a:schemeClr val="accent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811" y="5065734"/>
            <a:ext cx="4074973" cy="1320800"/>
          </a:xfrm>
        </p:spPr>
        <p:txBody>
          <a:bodyPr>
            <a:normAutofit/>
          </a:bodyPr>
          <a:lstStyle/>
          <a:p>
            <a:pPr algn="ctr"/>
            <a: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Јелена и Александра </a:t>
            </a:r>
            <a:b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sr-Cyrl-CS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дочекују госте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C:\Documents and Settings\DELL\My Documents\nepotrebno\Zdrava hrana za prosvetni pregled\SLIKE\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39778" y="-67530"/>
            <a:ext cx="5200991" cy="6925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888642"/>
            <a:ext cx="8596668" cy="249850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r-Cyrl-CS" sz="8800" b="1" spc="5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ИЗЛОЖБА</a:t>
            </a:r>
            <a:endParaRPr lang="en-US" sz="8800" b="1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F99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7432" y="605311"/>
            <a:ext cx="3353753" cy="940158"/>
          </a:xfrm>
        </p:spPr>
        <p:txBody>
          <a:bodyPr>
            <a:normAutofit/>
          </a:bodyPr>
          <a:lstStyle/>
          <a:p>
            <a:pPr algn="ctr"/>
            <a:r>
              <a:rPr lang="sr-Cyrl-C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omic Sans MS" pitchFamily="66" charset="0"/>
              </a:rPr>
              <a:t>Изложба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050" name="Picture 2" descr="C:\Documents and Settings\DELL\Desktop\Sabor 2016  materijal\Zdrava hrana\SLIKE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22006" y="1780504"/>
            <a:ext cx="6718479" cy="5038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DELL\Desktop\Sabor 2016  materijal\Zdrava hrana\SLIKE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37" y="38637"/>
            <a:ext cx="6772937" cy="4842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743</TotalTime>
  <Words>267</Words>
  <Application>Microsoft Office PowerPoint</Application>
  <PresentationFormat>Custom</PresentationFormat>
  <Paragraphs>71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Facet</vt:lpstr>
      <vt:lpstr>Slide 1</vt:lpstr>
      <vt:lpstr>Дан здраве хране</vt:lpstr>
      <vt:lpstr>Дан здраве хране</vt:lpstr>
      <vt:lpstr>Циљ манифестације</vt:lpstr>
      <vt:lpstr>Организатори и учесници:</vt:lpstr>
      <vt:lpstr>Активности:</vt:lpstr>
      <vt:lpstr>Јелена и Александра  дочекују госте</vt:lpstr>
      <vt:lpstr>ИЗЛОЖБА</vt:lpstr>
      <vt:lpstr>Изложба</vt:lpstr>
      <vt:lpstr>Изложба</vt:lpstr>
      <vt:lpstr>Изложба</vt:lpstr>
      <vt:lpstr>Изложба</vt:lpstr>
      <vt:lpstr>Изложба</vt:lpstr>
      <vt:lpstr>баба ГОРИЦА  и  баба ВЕРА</vt:lpstr>
      <vt:lpstr>ПРИРЕДБА</vt:lpstr>
      <vt:lpstr>Нека прича ко шта хоће најбоље је јести воће! </vt:lpstr>
      <vt:lpstr>А тек воћну салату! </vt:lpstr>
      <vt:lpstr>Не заборавите поврће! </vt:lpstr>
      <vt:lpstr>       </vt:lpstr>
      <vt:lpstr>“Врти се врти, дебељуца” </vt:lpstr>
      <vt:lpstr>КУД “Чарапанка” из Крвавице </vt:lpstr>
      <vt:lpstr>Slide 22</vt:lpstr>
      <vt:lpstr>ЗДРАВА ХРАНА</vt:lpstr>
      <vt:lpstr>Укусно и здраво!</vt:lpstr>
      <vt:lpstr>Укусно и здраво!</vt:lpstr>
      <vt:lpstr>Укусно и здраво!</vt:lpstr>
      <vt:lpstr>Дела вештих руку!</vt:lpstr>
      <vt:lpstr>Веште и вредне домаћице!</vt:lpstr>
      <vt:lpstr>Веште и вредне домаћице!</vt:lpstr>
      <vt:lpstr>Веште и вредне домаћице!</vt:lpstr>
      <vt:lpstr>Веште и вредне домаћице!</vt:lpstr>
      <vt:lpstr>Дегустација!</vt:lpstr>
      <vt:lpstr>Манифестацију је медијски испратила ТВ Крушевац</vt:lpstr>
      <vt:lpstr>ЗАХВАЛНИЦА</vt:lpstr>
      <vt:lpstr>Slide 35</vt:lpstr>
      <vt:lpstr>Колектив школе “Васа Пелагић” у Крвавици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Raznovrsnost zivotinja</dc:title>
  <dc:creator>sale</dc:creator>
  <cp:lastModifiedBy>dell</cp:lastModifiedBy>
  <cp:revision>87</cp:revision>
  <dcterms:created xsi:type="dcterms:W3CDTF">2014-02-24T20:58:01Z</dcterms:created>
  <dcterms:modified xsi:type="dcterms:W3CDTF">2017-06-24T13:44:35Z</dcterms:modified>
</cp:coreProperties>
</file>