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79" r:id="rId4"/>
    <p:sldId id="257" r:id="rId5"/>
    <p:sldId id="280" r:id="rId6"/>
    <p:sldId id="258" r:id="rId7"/>
    <p:sldId id="282" r:id="rId8"/>
    <p:sldId id="260" r:id="rId9"/>
    <p:sldId id="28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CC"/>
    <a:srgbClr val="99FF99"/>
    <a:srgbClr val="FFCCFF"/>
    <a:srgbClr val="FFFFCC"/>
    <a:srgbClr val="FF99FF"/>
    <a:srgbClr val="CCCC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1" autoAdjust="0"/>
  </p:normalViewPr>
  <p:slideViewPr>
    <p:cSldViewPr>
      <p:cViewPr varScale="1">
        <p:scale>
          <a:sx n="106" d="100"/>
          <a:sy n="106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91E0-C64E-43AC-A90F-AA5B8DAEBA63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B61E-B21D-4B79-AD66-DF1144D88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F930-8791-40CE-A02A-86C925830F8F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23E0-671C-4BDB-9FC7-D5B9175E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0999-DB9C-491A-9C2F-3F3674F5D44F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DDDE-75CD-485B-90AC-6780BA55B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F920-B878-4B99-ACCD-D3F6000F5F5D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F85B-359B-4370-83EE-2D0636391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EB3C0-90DE-4FDD-9C2E-3563AD541F84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D29B-26C7-484E-A2C8-674E9778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4355-91FA-4BA4-A27B-3E7A8604F6ED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01D9-EB74-4B39-94F7-B73C4C5FD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977B-DB3A-47BC-A314-36A85CA3264A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8D01-501F-4C96-9C59-67C7A1CC7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0CF3-C196-4CAA-A2E1-DE8CB2F0C275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299F-138B-4FB9-83DC-A605B5425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C6E0-C844-4A41-BD34-4954E3BD4FE5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EEB4-FA5C-4EF6-B681-6BDD15997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FD66-F519-4034-9BAC-F77992C5EA97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44FD-608F-4758-BB31-B9ADE80BB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BA9C-F60C-4B22-B084-DF84DD807FE3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3DB1-8AA5-400C-B241-D37CDB66D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CB746D-F618-45BB-B8A0-D713F91590B4}" type="datetimeFigureOut">
              <a:rPr lang="en-US"/>
              <a:pPr>
                <a:defRPr/>
              </a:pPr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0E9935-3888-460F-B77A-D488E9A41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8839200" cy="655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sr-Cyrl-CS" sz="2400" smtClean="0"/>
              <a:t>Да ли си пронашао себе у овој или сличној ситуацији</a:t>
            </a:r>
            <a:r>
              <a:rPr lang="en-US" sz="2400" smtClean="0"/>
              <a:t>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sr-Cyrl-CS" smtClean="0"/>
              <a:t>Наравно, знамо да се људи не понашају увек на исти начин: много зависи од тога са ким смо ушли у конфликт, колико нам је важна та друга особа, колико нам је стало до тога што смо наумили. </a:t>
            </a:r>
            <a:endParaRPr lang="en-US" smtClean="0"/>
          </a:p>
          <a:p>
            <a:pPr eaLnBrk="1" hangingPunct="1"/>
            <a:endParaRPr lang="sr-Cyrl-CS" smtClean="0"/>
          </a:p>
          <a:p>
            <a:pPr eaLnBrk="1" hangingPunct="1"/>
            <a:r>
              <a:rPr lang="sr-Cyrl-CS" smtClean="0"/>
              <a:t>Ипак, људи су склони одређеном типу реаговања...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400" dirty="0" smtClean="0"/>
              <a:t>Размисли о својим одговорима имајући у виду </a:t>
            </a:r>
            <a:br>
              <a:rPr lang="sr-Cyrl-CS" sz="2400" dirty="0" smtClean="0"/>
            </a:br>
            <a:r>
              <a:rPr lang="sr-Cyrl-CS" sz="2400" dirty="0" smtClean="0"/>
              <a:t>три важна момента:</a:t>
            </a:r>
            <a:endParaRPr lang="en-US" sz="2400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dirty="0" smtClean="0"/>
              <a:t>Да ли поступаш водећи рачуна само о својим потребама или узимаш у обзир и потребе друге особе</a:t>
            </a:r>
            <a:r>
              <a:rPr lang="en-US" dirty="0" smtClean="0"/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dirty="0" smtClean="0"/>
              <a:t>Да ли си склон томе да нешто предузмеш или се радије повлачиш, препушташ се</a:t>
            </a:r>
            <a:r>
              <a:rPr lang="en-US" dirty="0" smtClean="0"/>
              <a:t>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dirty="0" smtClean="0"/>
              <a:t>Да ли реагујеш мирољубиво или ти више леже агресивна решења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600" dirty="0" smtClean="0"/>
              <a:t>За конфликте је најбоље: </a:t>
            </a:r>
            <a:br>
              <a:rPr lang="sr-Cyrl-CS" sz="3600" dirty="0" smtClean="0"/>
            </a:br>
            <a:r>
              <a:rPr lang="sr-Cyrl-CS" sz="4000" b="1" dirty="0" smtClean="0"/>
              <a:t>р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а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з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р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е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ш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и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т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и</a:t>
            </a:r>
            <a:r>
              <a:rPr lang="en-US" sz="4000" b="1" dirty="0" smtClean="0"/>
              <a:t>  </a:t>
            </a:r>
            <a:r>
              <a:rPr lang="sr-Cyrl-CS" sz="4000" b="1" dirty="0" smtClean="0"/>
              <a:t> и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х</a:t>
            </a:r>
            <a:r>
              <a:rPr lang="en-US" sz="3600" dirty="0" smtClean="0"/>
              <a:t>!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4400" dirty="0" smtClean="0"/>
              <a:t>Конфликт је као ватра.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r-Cyrl-CS" sz="44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4400" dirty="0" smtClean="0"/>
              <a:t>Ако је не угасиш док је мала, направи се пожар који прогута све.</a:t>
            </a:r>
            <a:endParaRPr lang="en-US" sz="44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CS" smtClean="0"/>
              <a:t>                   Разговор 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3962400"/>
          </a:xfrm>
          <a:solidFill>
            <a:srgbClr val="CCCCFF"/>
          </a:solidFill>
        </p:spPr>
        <p:txBody>
          <a:bodyPr/>
          <a:lstStyle/>
          <a:p>
            <a:pPr marL="365125" indent="-255588" algn="ctr" eaLnBrk="1" hangingPunct="1">
              <a:buFont typeface="Wingdings" pitchFamily="2" charset="2"/>
              <a:buChar char="v"/>
            </a:pPr>
            <a:r>
              <a:rPr lang="sr-Cyrl-CS" sz="2800" smtClean="0"/>
              <a:t>Сама прича о проблему понекад умањује проблем.</a:t>
            </a:r>
          </a:p>
          <a:p>
            <a:pPr marL="365125" indent="-255588" algn="ctr" eaLnBrk="1" hangingPunct="1">
              <a:buFont typeface="Wingdings" pitchFamily="2" charset="2"/>
              <a:buChar char="v"/>
            </a:pPr>
            <a:r>
              <a:rPr lang="sr-Cyrl-CS" sz="2800" smtClean="0"/>
              <a:t>Добро је испричати невољу пријатељу, не само да чујеш шта он мисли о томе, већ и како то звучи када се изговори.</a:t>
            </a:r>
          </a:p>
          <a:p>
            <a:pPr marL="365125" indent="-255588" algn="ctr" eaLnBrk="1" hangingPunct="1">
              <a:buFont typeface="Wingdings" pitchFamily="2" charset="2"/>
              <a:buChar char="v"/>
            </a:pPr>
            <a:r>
              <a:rPr lang="sr-Cyrl-CS" sz="2800" smtClean="0"/>
              <a:t>Ако је ствар сувише осетљива, таква да је ни најбољи пријатељ не сме сазнати, испричај не наглас самом себи.</a:t>
            </a:r>
            <a:endParaRPr lang="en-US" sz="280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algn="l" eaLnBrk="1" hangingPunct="1"/>
            <a:r>
              <a:rPr lang="sr-Cyrl-CS" sz="3600" smtClean="0"/>
              <a:t>           Правила фер борбе</a:t>
            </a:r>
            <a:endParaRPr lang="en-US" sz="36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99FF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sr-Cyrl-CS" smtClean="0"/>
          </a:p>
          <a:p>
            <a:pPr eaLnBrk="1" hangingPunct="1"/>
            <a:r>
              <a:rPr lang="sr-Cyrl-CS" smtClean="0"/>
              <a:t>Да би се код разрешавања конфликата успешно сарађивало, неопходно је да се договоре правила фер борбе.</a:t>
            </a:r>
          </a:p>
          <a:p>
            <a:pPr eaLnBrk="1" hangingPunct="1"/>
            <a:r>
              <a:rPr lang="sr-Cyrl-CS" smtClean="0"/>
              <a:t>Наравно, тешко је бити фер и поштовати правила кад си бесан, повређен или уплашен, али вреди потурдити се. </a:t>
            </a:r>
          </a:p>
          <a:p>
            <a:pPr eaLnBrk="1" hangingPunct="1"/>
            <a:r>
              <a:rPr lang="sr-Cyrl-CS" smtClean="0"/>
              <a:t>Корист је обострана.</a:t>
            </a:r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0"/>
            <a:ext cx="22860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Ево неких правила фер борбе:</a:t>
            </a:r>
            <a:endParaRPr lang="en-US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  <a:solidFill>
            <a:srgbClr val="FFCCFF"/>
          </a:solidFill>
        </p:spPr>
        <p:txBody>
          <a:bodyPr rtlCol="0">
            <a:normAutofit lnSpcReduction="100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sr-Cyrl-CS" sz="2000" b="1" dirty="0" smtClean="0"/>
              <a:t>Разговарај о проблему.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sr-Cyrl-CS" sz="2000" b="1" dirty="0" smtClean="0"/>
              <a:t>Наступи мирољубиво.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sr-Cyrl-CS" sz="2000" b="1" dirty="0" smtClean="0"/>
              <a:t>Нападај проблем, а не особу.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sr-Cyrl-CS" sz="2000" b="1" dirty="0" smtClean="0"/>
              <a:t>Усредсреди се на оно што је у том тренутку важно.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sr-Cyrl-CS" sz="2000" b="1" dirty="0" smtClean="0"/>
              <a:t>Поштуј туђа осећања.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sr-Cyrl-CS" sz="2000" b="1" dirty="0" smtClean="0"/>
              <a:t>Преузми одговорност за своје поступке.</a:t>
            </a:r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sr-Cyrl-CS" sz="1600" dirty="0" smtClean="0"/>
          </a:p>
          <a:p>
            <a:pPr marL="514350" indent="-51435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sr-Cyrl-CS" sz="16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600" dirty="0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3810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eaLnBrk="1" hangingPunct="1"/>
            <a:r>
              <a:rPr lang="sr-Cyrl-CS" smtClean="0"/>
              <a:t>Разговарај о проблему</a:t>
            </a:r>
            <a:endParaRPr lang="en-US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0" y="1447800"/>
            <a:ext cx="5562600" cy="4953000"/>
          </a:xfrm>
          <a:solidFill>
            <a:srgbClr val="FFFF00"/>
          </a:solidFill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  <a:solidFill>
            <a:srgbClr val="FF99FF"/>
          </a:solidFill>
        </p:spPr>
        <p:txBody>
          <a:bodyPr/>
          <a:lstStyle/>
          <a:p>
            <a:pPr eaLnBrk="1" hangingPunct="1"/>
            <a:r>
              <a:rPr lang="sr-Cyrl-CS" smtClean="0"/>
              <a:t>Наступи мирољубиво</a:t>
            </a:r>
            <a:endParaRPr 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229600" cy="3124200"/>
          </a:xfrm>
          <a:solidFill>
            <a:srgbClr val="FFCCFF"/>
          </a:solidFill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/>
              <a:t>За време одмора, док је јео ужину, Пера је добио ударац у леђа. Коста га је ударио. Пера се бесно окренуо и рекао му: </a:t>
            </a:r>
            <a:endParaRPr lang="en-US" sz="2400" dirty="0" smtClean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sr-Cyrl-CS" sz="2400" dirty="0" smtClean="0"/>
              <a:t>Шта се гураш, будало, сломићу те</a:t>
            </a:r>
            <a:r>
              <a:rPr lang="en-US" sz="2400" dirty="0" smtClean="0"/>
              <a:t>!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sr-Cyrl-CS" sz="2400" dirty="0" smtClean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b="1" dirty="0" smtClean="0"/>
              <a:t>Могао је да каже и другачије: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400" dirty="0" smtClean="0"/>
              <a:t>- </a:t>
            </a:r>
            <a:r>
              <a:rPr lang="sr-Cyrl-CS" sz="2400" b="1" dirty="0" smtClean="0"/>
              <a:t>Хеј, Коста, ово тело ми треба бар још седамдесет година</a:t>
            </a:r>
            <a:r>
              <a:rPr lang="en-US" sz="2400" b="1" dirty="0" smtClean="0"/>
              <a:t>!</a:t>
            </a:r>
            <a:r>
              <a:rPr lang="sr-Cyrl-CS" sz="2400" b="1" dirty="0" smtClean="0"/>
              <a:t>  Је л</a:t>
            </a:r>
            <a:r>
              <a:rPr lang="en-US" sz="2400" b="1" dirty="0" smtClean="0"/>
              <a:t>’</a:t>
            </a:r>
            <a:r>
              <a:rPr lang="sr-Cyrl-CS" sz="2400" b="1" dirty="0" smtClean="0"/>
              <a:t> ти то хоћеш да ме осакатиш док сам млад и зелен</a:t>
            </a:r>
            <a:r>
              <a:rPr lang="en-US" sz="2400" b="1" dirty="0" smtClean="0"/>
              <a:t>!</a:t>
            </a:r>
            <a:r>
              <a:rPr lang="sr-Cyrl-CS" sz="2400" b="1" dirty="0" smtClean="0"/>
              <a:t> Стварно, о чему се ради</a:t>
            </a:r>
            <a:r>
              <a:rPr lang="en-US" sz="2400" b="1" dirty="0" smtClean="0"/>
              <a:t>?</a:t>
            </a: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4572000"/>
            <a:ext cx="8229600" cy="2286000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>Нападај проблем, а не особу</a:t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endParaRPr lang="en-US" dirty="0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4267200"/>
            <a:ext cx="8229600" cy="2474913"/>
          </a:xfrm>
          <a:noFill/>
        </p:spPr>
      </p:pic>
      <p:sp>
        <p:nvSpPr>
          <p:cNvPr id="18436" name="Subtitle 6"/>
          <p:cNvSpPr>
            <a:spLocks noGrp="1"/>
          </p:cNvSpPr>
          <p:nvPr>
            <p:ph type="subTitle" idx="4294967295"/>
          </p:nvPr>
        </p:nvSpPr>
        <p:spPr>
          <a:xfrm>
            <a:off x="381000" y="1524000"/>
            <a:ext cx="8153400" cy="2819400"/>
          </a:xfrm>
          <a:solidFill>
            <a:srgbClr val="CCFFCC"/>
          </a:solidFill>
        </p:spPr>
        <p:txBody>
          <a:bodyPr/>
          <a:lstStyle/>
          <a:p>
            <a:pPr algn="just" eaLnBrk="1" hangingPunct="1"/>
            <a:r>
              <a:rPr lang="sr-Cyrl-CS" sz="2000" smtClean="0"/>
              <a:t>Боба се вратио из школе. Био је гладан, а у кухињи није више било колача. Одјурио је код брата у собу и викнуо:</a:t>
            </a:r>
          </a:p>
          <a:p>
            <a:pPr algn="just" eaLnBrk="1" hangingPunct="1">
              <a:buFontTx/>
              <a:buChar char="-"/>
            </a:pPr>
            <a:r>
              <a:rPr lang="sr-Cyrl-CS" sz="2000" smtClean="0"/>
              <a:t> Себичњаку, увек мораш све да поједеш</a:t>
            </a:r>
            <a:r>
              <a:rPr lang="en-US" sz="2000" smtClean="0"/>
              <a:t>!</a:t>
            </a:r>
            <a:endParaRPr lang="sr-Cyrl-CS" sz="2000" smtClean="0"/>
          </a:p>
          <a:p>
            <a:pPr algn="just" eaLnBrk="1" hangingPunct="1">
              <a:buFont typeface="Arial" charset="0"/>
              <a:buNone/>
            </a:pPr>
            <a:r>
              <a:rPr lang="sr-Cyrl-CS" sz="2000" i="1" smtClean="0"/>
              <a:t>Шта мислите, како је разговор текао даље</a:t>
            </a:r>
            <a:r>
              <a:rPr lang="en-US" sz="2000" i="1" smtClean="0"/>
              <a:t>?</a:t>
            </a:r>
            <a:endParaRPr lang="sr-Cyrl-CS" sz="2000" i="1" smtClean="0"/>
          </a:p>
          <a:p>
            <a:pPr algn="just" eaLnBrk="1" hangingPunct="1"/>
            <a:r>
              <a:rPr lang="sr-Cyrl-CS" sz="2000" smtClean="0"/>
              <a:t>А како би било да је Боба напао проблем, а не брата:</a:t>
            </a:r>
          </a:p>
          <a:p>
            <a:pPr algn="just" eaLnBrk="1" hangingPunct="1"/>
            <a:r>
              <a:rPr lang="sr-Cyrl-CS" sz="2000" b="1" smtClean="0"/>
              <a:t>Да ли си приметио да је фрижидер празан</a:t>
            </a:r>
            <a:r>
              <a:rPr lang="en-US" sz="2000" b="1" smtClean="0"/>
              <a:t>?</a:t>
            </a:r>
            <a:r>
              <a:rPr lang="sr-Cyrl-CS" sz="2000" b="1" smtClean="0"/>
              <a:t> Да ли и теби крче црева од глади</a:t>
            </a:r>
            <a:r>
              <a:rPr lang="en-US" sz="2000" b="1" smtClean="0"/>
              <a:t>?</a:t>
            </a:r>
            <a:r>
              <a:rPr lang="sr-Cyrl-CS" sz="2000" b="1" smtClean="0"/>
              <a:t> Имаш ли идеју како да преживимо до маминог доласка</a:t>
            </a:r>
            <a:r>
              <a:rPr lang="en-US" sz="2000" b="1" smtClean="0"/>
              <a:t>?</a:t>
            </a:r>
            <a:endParaRPr lang="sr-Cyrl-CS" sz="2000" b="1" smtClean="0"/>
          </a:p>
          <a:p>
            <a:pPr eaLnBrk="1" hangingPunct="1">
              <a:buFontTx/>
              <a:buChar char="-"/>
            </a:pPr>
            <a:endParaRPr lang="en-US" sz="2400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  <a:ln>
            <a:solidFill>
              <a:srgbClr val="FF99FF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600" dirty="0" smtClean="0"/>
              <a:t>Усредсреди се на оно што је у том тренутку важно</a:t>
            </a:r>
            <a:endParaRPr lang="en-US" sz="3600" dirty="0"/>
          </a:p>
        </p:txBody>
      </p:sp>
      <p:sp>
        <p:nvSpPr>
          <p:cNvPr id="24579" name="Subtitle 5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686800" cy="3124200"/>
          </a:xfrm>
          <a:solidFill>
            <a:srgbClr val="FFFFCC"/>
          </a:solidFill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Пера и Никола су се договорили да заједно иду у биоскоп. Пера стиже на време, Никола касни 20 минута. Карте су продате. Кад Никола стигне, Пера му каже: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Cyrl-CS" sz="2000" dirty="0" smtClean="0"/>
              <a:t>Никола, где си до сада, нема више карата.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Никола одговара: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Cyrl-CS" sz="2000" dirty="0" smtClean="0"/>
              <a:t>Шта вичеш, ја сам тебе прошли пут чекао пола сата.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Или је боље овако: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b="1" dirty="0" smtClean="0"/>
              <a:t>- Извини, стварно је </a:t>
            </a:r>
            <a:r>
              <a:rPr lang="sr-Cyrl-RS" sz="2000" b="1" dirty="0" smtClean="0"/>
              <a:t>б</a:t>
            </a:r>
            <a:r>
              <a:rPr lang="sr-Cyrl-CS" sz="2000" b="1" dirty="0" smtClean="0"/>
              <a:t>езвезе што нам пропаде филм. Заборавио сам паре, па сам се враћао.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4953000"/>
            <a:ext cx="7696200" cy="1905000"/>
          </a:xfr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6019800"/>
          </a:xfrm>
          <a:gradFill rotWithShape="1">
            <a:gsLst>
              <a:gs pos="0">
                <a:srgbClr val="747497"/>
              </a:gs>
              <a:gs pos="50000">
                <a:srgbClr val="A8A8DA"/>
              </a:gs>
              <a:gs pos="100000">
                <a:srgbClr val="C8C8FF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r-Cyrl-CS" smtClean="0"/>
              <a:t/>
            </a:r>
            <a:br>
              <a:rPr lang="sr-Cyrl-CS" smtClean="0"/>
            </a:br>
            <a:r>
              <a:rPr lang="sr-Cyrl-CS" sz="5400" b="1" i="1" smtClean="0">
                <a:latin typeface="Comic Sans MS" pitchFamily="66" charset="0"/>
              </a:rPr>
              <a:t>К О Н Ф Л И К Т И </a:t>
            </a:r>
            <a:br>
              <a:rPr lang="sr-Cyrl-CS" sz="5400" b="1" i="1" smtClean="0">
                <a:latin typeface="Comic Sans MS" pitchFamily="66" charset="0"/>
              </a:rPr>
            </a:br>
            <a:r>
              <a:rPr lang="sr-Cyrl-CS" sz="5400" b="1" i="1" smtClean="0">
                <a:latin typeface="Comic Sans MS" pitchFamily="66" charset="0"/>
              </a:rPr>
              <a:t>и шта са њима</a:t>
            </a:r>
            <a:br>
              <a:rPr lang="sr-Cyrl-CS" sz="5400" b="1" i="1" smtClean="0">
                <a:latin typeface="Comic Sans MS" pitchFamily="66" charset="0"/>
              </a:rPr>
            </a:br>
            <a:r>
              <a:rPr lang="en-US" sz="5400" i="1" smtClean="0">
                <a:latin typeface="Comic Sans MS" pitchFamily="66" charset="0"/>
              </a:rPr>
              <a:t/>
            </a:r>
            <a:br>
              <a:rPr lang="en-US" sz="5400" i="1" smtClean="0">
                <a:latin typeface="Comic Sans MS" pitchFamily="66" charset="0"/>
              </a:rPr>
            </a:br>
            <a:endParaRPr lang="en-US" sz="5400" i="1" smtClean="0">
              <a:latin typeface="Comic Sans MS" pitchFamily="66" charset="0"/>
            </a:endParaRPr>
          </a:p>
        </p:txBody>
      </p:sp>
      <p:sp>
        <p:nvSpPr>
          <p:cNvPr id="10243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44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sr-Cyrl-CS" sz="4000" smtClean="0"/>
              <a:t>Поштуј туђа осећања</a:t>
            </a:r>
            <a:endParaRPr lang="en-US" sz="4000" smtClean="0"/>
          </a:p>
        </p:txBody>
      </p:sp>
      <p:sp>
        <p:nvSpPr>
          <p:cNvPr id="25603" name="Subtitle 4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077200" cy="3048000"/>
          </a:xfrm>
          <a:solidFill>
            <a:srgbClr val="FFCCFF"/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После изгубљене утакмице играч прилази несрећном голману који је направио грешку и каже му: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r-Cyrl-CS" sz="2000" dirty="0" smtClean="0"/>
              <a:t>Будало неспособна, због тебе смо изгубили</a:t>
            </a:r>
            <a:r>
              <a:rPr lang="en-US" sz="2000" dirty="0" smtClean="0"/>
              <a:t>!</a:t>
            </a:r>
            <a:endParaRPr lang="sr-Cyrl-CS" sz="2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i="1" dirty="0" smtClean="0"/>
              <a:t>Шта мислите, како се осећа голман</a:t>
            </a:r>
            <a:r>
              <a:rPr lang="en-US" sz="2000" i="1" dirty="0" smtClean="0"/>
              <a:t>?</a:t>
            </a:r>
            <a:endParaRPr lang="sr-Cyrl-CS" sz="2000" i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Да ли би му било лакше да је његов суиграч поштовао његова осећања и рекао, на пример: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dirty="0" smtClean="0"/>
              <a:t>- </a:t>
            </a:r>
            <a:r>
              <a:rPr lang="sr-Cyrl-CS" sz="2000" b="1" dirty="0" smtClean="0"/>
              <a:t>Шта ти би</a:t>
            </a:r>
            <a:r>
              <a:rPr lang="en-US" sz="2000" b="1" dirty="0" smtClean="0"/>
              <a:t>?</a:t>
            </a:r>
            <a:r>
              <a:rPr lang="sr-Cyrl-CS" sz="2000" b="1" dirty="0" smtClean="0"/>
              <a:t> Увек си био супер</a:t>
            </a:r>
            <a:r>
              <a:rPr lang="en-US" sz="2000" b="1" dirty="0" smtClean="0"/>
              <a:t>!</a:t>
            </a:r>
            <a:r>
              <a:rPr lang="sr-Cyrl-CS" sz="2000" b="1" dirty="0" smtClean="0"/>
              <a:t> Видим да је и теби тешко</a:t>
            </a:r>
            <a:r>
              <a:rPr lang="en-US" sz="2000" b="1" dirty="0" smtClean="0"/>
              <a:t>, </a:t>
            </a:r>
            <a:r>
              <a:rPr lang="sr-Cyrl-CS" sz="2000" b="1" dirty="0" smtClean="0"/>
              <a:t>али, шта да радимо... данас, изгледа, није био твој дан.</a:t>
            </a:r>
            <a:endParaRPr lang="en-US" sz="2000" b="1" dirty="0" smtClean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4114800"/>
            <a:ext cx="7239000" cy="20574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dirty="0" smtClean="0"/>
              <a:t>Преузми одговорност за своје поступке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001000" cy="2667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900" dirty="0" smtClean="0"/>
              <a:t>Отац  долази с посла и затиче неред у кући. Пита Софију: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sr-Cyrl-CS" sz="1900" dirty="0" smtClean="0"/>
              <a:t> Зашто твоје патике стоје насред собе</a:t>
            </a:r>
            <a:r>
              <a:rPr lang="en-US" sz="1900" dirty="0" smtClean="0"/>
              <a:t>?</a:t>
            </a:r>
            <a:endParaRPr lang="sr-Cyrl-CS" sz="1900" dirty="0" smtClean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900" dirty="0" smtClean="0"/>
              <a:t>Софија каже: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sr-Cyrl-CS" sz="1900" dirty="0" smtClean="0"/>
              <a:t>Мене одмах грдиш због патика, а не видиш где стоји Веснина јакна.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900" i="1" dirty="0" smtClean="0"/>
              <a:t>Можемо замислити како је разговор текао даље</a:t>
            </a:r>
            <a:r>
              <a:rPr lang="en-US" sz="1900" i="1" dirty="0" smtClean="0"/>
              <a:t>?</a:t>
            </a:r>
            <a:endParaRPr lang="sr-Cyrl-RS" sz="1900" i="1" dirty="0" smtClean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1900" i="1" dirty="0" smtClean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900" dirty="0" smtClean="0"/>
              <a:t>А ако би Софија рекла: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900" dirty="0" smtClean="0"/>
              <a:t>- </a:t>
            </a:r>
            <a:r>
              <a:rPr lang="sr-Cyrl-CS" sz="1900" b="1" dirty="0" smtClean="0"/>
              <a:t>Стварно сам заборавила да их склоним. Ево, одмах ћу.</a:t>
            </a:r>
            <a:endParaRPr lang="en-US" sz="1900" b="1" dirty="0" smtClean="0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33600" y="4648200"/>
            <a:ext cx="4953000" cy="22098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Ја – говор</a:t>
            </a:r>
            <a:br>
              <a:rPr lang="sr-Cyrl-CS" dirty="0" smtClean="0"/>
            </a:br>
            <a:r>
              <a:rPr lang="sr-Cyrl-CS" dirty="0" smtClean="0"/>
              <a:t>Ти - 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sz="2800" b="1" dirty="0" smtClean="0"/>
              <a:t>У конфликтним ситуацијама, онда када хоћеш да саопштиш нешто непријатно другој особи или када желиш да је мотивишеш да промени своје понашање – боље је да говориш о томе </a:t>
            </a:r>
            <a:r>
              <a:rPr lang="sr-Cyrl-CS" sz="2800" b="1" u="sng" dirty="0" smtClean="0"/>
              <a:t>шта сам осећаш, како је теби</a:t>
            </a:r>
            <a:r>
              <a:rPr lang="sr-Cyrl-CS" sz="2800" b="1" dirty="0" smtClean="0"/>
              <a:t>, какве последице понашање те друге особе има на тебе, него да оптужујеш другу особу да она има неке лоше особине.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sr-Cyrl-CS" sz="28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r-Cyrl-CS" sz="2800" b="1" dirty="0" smtClean="0"/>
              <a:t>Нападом на другога изазваћеш код њега потребу да се брани и да можда одговори нападом.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Ја – говор</a:t>
            </a:r>
            <a:br>
              <a:rPr lang="sr-Cyrl-CS" dirty="0" smtClean="0"/>
            </a:br>
            <a:r>
              <a:rPr lang="sr-Cyrl-CS" dirty="0" smtClean="0"/>
              <a:t>Ти - говор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b="1" dirty="0" smtClean="0"/>
              <a:t>Ја – говор не изазива непријатељство код  другога.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b="1" dirty="0" smtClean="0"/>
              <a:t>Најгоре шта може да ти се деси је да други каже: Баш ме брига како је теби</a:t>
            </a:r>
            <a:r>
              <a:rPr lang="en-US" b="1" dirty="0" smtClean="0"/>
              <a:t>!</a:t>
            </a:r>
            <a:r>
              <a:rPr lang="sr-Cyrl-CS" b="1" dirty="0" smtClean="0"/>
              <a:t> Ако то осетиш прибегаваш другим стратегијама.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b="1" dirty="0" smtClean="0"/>
              <a:t>Многи људи су груби само зато што се осећају угроженим, из одбрамбених разлога, да не покажу слабост, да не оставе утисак лаког плена...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CS" smtClean="0"/>
              <a:t>Ево примера: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  <a:solidFill>
            <a:srgbClr val="FFCCCC"/>
          </a:solidFill>
        </p:spPr>
        <p:txBody>
          <a:bodyPr/>
          <a:lstStyle/>
          <a:p>
            <a:pPr eaLnBrk="1" hangingPunct="1"/>
            <a:r>
              <a:rPr lang="sr-Cyrl-CS" smtClean="0"/>
              <a:t>Бата је расположен да се с неким мало рве. Испробао је на својој сестри неколико џудо захвата. </a:t>
            </a:r>
          </a:p>
          <a:p>
            <a:pPr eaLnBrk="1" hangingPunct="1"/>
            <a:r>
              <a:rPr lang="sr-Cyrl-CS" smtClean="0"/>
              <a:t>Сестра (ти-говор): - Па стварно си одвратан</a:t>
            </a:r>
            <a:r>
              <a:rPr lang="en-US" smtClean="0"/>
              <a:t>!</a:t>
            </a:r>
            <a:r>
              <a:rPr lang="sr-Cyrl-CS" smtClean="0"/>
              <a:t> Како можеш бити тако груб</a:t>
            </a:r>
            <a:r>
              <a:rPr lang="en-US" smtClean="0"/>
              <a:t>?</a:t>
            </a:r>
            <a:endParaRPr lang="sr-Cyrl-CS" smtClean="0"/>
          </a:p>
          <a:p>
            <a:pPr eaLnBrk="1" hangingPunct="1"/>
            <a:r>
              <a:rPr lang="sr-Cyrl-CS" smtClean="0"/>
              <a:t>Бата: - Ти си одвратна</a:t>
            </a:r>
            <a:r>
              <a:rPr lang="en-US" smtClean="0"/>
              <a:t>!</a:t>
            </a:r>
            <a:r>
              <a:rPr lang="sr-Cyrl-CS" smtClean="0"/>
              <a:t> Козо једна</a:t>
            </a:r>
            <a:r>
              <a:rPr lang="en-US" smtClean="0"/>
              <a:t>!</a:t>
            </a:r>
            <a:endParaRPr lang="sr-Cyrl-C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457200"/>
            <a:ext cx="29718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Или: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solidFill>
            <a:srgbClr val="CCFFCC"/>
          </a:solidFill>
          <a:ln w="38100">
            <a:solidFill>
              <a:srgbClr val="CCFFCC"/>
            </a:solidFill>
          </a:ln>
        </p:spPr>
        <p:txBody>
          <a:bodyPr/>
          <a:lstStyle/>
          <a:p>
            <a:pPr eaLnBrk="1" hangingPunct="1"/>
            <a:r>
              <a:rPr lang="sr-Cyrl-CS" b="1" smtClean="0"/>
              <a:t>Сестра (ја-говор): - Еј, то боли</a:t>
            </a:r>
            <a:r>
              <a:rPr lang="en-US" b="1" smtClean="0"/>
              <a:t>!</a:t>
            </a:r>
            <a:r>
              <a:rPr lang="sr-Cyrl-CS" b="1" smtClean="0"/>
              <a:t> Уморна сам, тек сам стигла из школе</a:t>
            </a:r>
          </a:p>
          <a:p>
            <a:pPr eaLnBrk="1" hangingPunct="1"/>
            <a:r>
              <a:rPr lang="sr-Cyrl-CS" b="1" smtClean="0"/>
              <a:t>Бата: - Али, ја морам мало да се издувам, да некога малтретирам. Кога ћу ако не своје најближе</a:t>
            </a:r>
            <a:r>
              <a:rPr lang="en-US" b="1" smtClean="0"/>
              <a:t>!</a:t>
            </a:r>
            <a:endParaRPr lang="sr-Cyrl-CS" b="1" smtClean="0"/>
          </a:p>
          <a:p>
            <a:pPr eaLnBrk="1" hangingPunct="1"/>
            <a:r>
              <a:rPr lang="sr-Cyrl-CS" b="1" smtClean="0"/>
              <a:t>Сестра: - Бато, задовољи се данас јастуком, а после дођи да ми се исплачеш.</a:t>
            </a:r>
            <a:endParaRPr lang="en-US" b="1" smtClean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sr-Cyrl-CS" smtClean="0"/>
              <a:t>Буди уљудан</a:t>
            </a:r>
            <a:endParaRPr lang="en-U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1219200"/>
            <a:ext cx="7239000" cy="4906963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eaLnBrk="1" hangingPunct="1"/>
            <a:r>
              <a:rPr lang="sr-Cyrl-CS" sz="2000" smtClean="0"/>
              <a:t>Немој мислити да ћеш лако научити вештину разрешавања људских сукоба. </a:t>
            </a:r>
            <a:br>
              <a:rPr lang="sr-Cyrl-CS" sz="2000" smtClean="0"/>
            </a:br>
            <a:r>
              <a:rPr lang="sr-Cyrl-CS" sz="2000" smtClean="0"/>
              <a:t>То је нешто што треба да вежбаш кроз цео живот.</a:t>
            </a:r>
            <a:br>
              <a:rPr lang="sr-Cyrl-CS" sz="2000" smtClean="0"/>
            </a:br>
            <a:endParaRPr lang="en-US" sz="2000" smtClean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2000" y="1447800"/>
            <a:ext cx="7729558" cy="5410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path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sr-Cyrl-CS" sz="4400" dirty="0" smtClean="0"/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r-Cyrl-CS" sz="4400" b="1" dirty="0" smtClean="0"/>
              <a:t>Конфликт  – </a:t>
            </a:r>
          </a:p>
          <a:p>
            <a:pPr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r-Cyrl-CS" sz="4400" b="1" dirty="0" smtClean="0"/>
              <a:t>   сукоб, </a:t>
            </a:r>
          </a:p>
          <a:p>
            <a:pPr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r-Cyrl-CS" sz="4400" b="1" dirty="0" smtClean="0"/>
              <a:t>               свађа, </a:t>
            </a:r>
          </a:p>
          <a:p>
            <a:pPr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r-Cyrl-CS" sz="4400" b="1" dirty="0" smtClean="0"/>
              <a:t>                          борба, </a:t>
            </a:r>
          </a:p>
          <a:p>
            <a:pPr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r-Cyrl-CS" sz="4400" b="1" dirty="0" smtClean="0"/>
              <a:t>                                      спор, </a:t>
            </a:r>
          </a:p>
          <a:p>
            <a:pPr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r-Cyrl-CS" sz="4400" b="1" dirty="0" smtClean="0"/>
              <a:t>                                                 судар</a:t>
            </a:r>
            <a:endParaRPr lang="en-US" sz="4400" b="1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1219200"/>
            <a:ext cx="8686800" cy="4524375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sr-Cyrl-CS" sz="2800">
                <a:latin typeface="Calibri" pitchFamily="34" charset="0"/>
              </a:rPr>
              <a:t>  </a:t>
            </a:r>
            <a:r>
              <a:rPr lang="sr-Cyrl-CS" sz="3600">
                <a:latin typeface="Calibri" pitchFamily="34" charset="0"/>
              </a:rPr>
              <a:t>У сукобе са другима упадамо свакодневно, због ситница или због крупних ствари. </a:t>
            </a:r>
          </a:p>
          <a:p>
            <a:pPr algn="ctr">
              <a:buFont typeface="Wingdings" pitchFamily="2" charset="2"/>
              <a:buChar char="q"/>
            </a:pPr>
            <a:r>
              <a:rPr lang="sr-Cyrl-CS" sz="3600">
                <a:latin typeface="Calibri" pitchFamily="34" charset="0"/>
              </a:rPr>
              <a:t>  Сукоби су неизбежни и најчешће нам нису пријатни. </a:t>
            </a:r>
          </a:p>
          <a:p>
            <a:pPr algn="ctr">
              <a:buFont typeface="Wingdings" pitchFamily="2" charset="2"/>
              <a:buChar char="q"/>
            </a:pPr>
            <a:r>
              <a:rPr lang="sr-Cyrl-CS" sz="3600">
                <a:latin typeface="Calibri" pitchFamily="34" charset="0"/>
              </a:rPr>
              <a:t>  Мало је оних који баш воле свађу и одмеравање снаге.</a:t>
            </a:r>
          </a:p>
          <a:p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rrowheads="1"/>
          </p:cNvPicPr>
          <p:nvPr/>
        </p:nvPicPr>
        <p:blipFill>
          <a:blip r:embed="rId2" cstate="email">
            <a:lum contrast="-6000"/>
          </a:blip>
          <a:srcRect/>
          <a:stretch>
            <a:fillRect/>
          </a:stretch>
        </p:blipFill>
        <p:spPr bwMode="auto">
          <a:xfrm>
            <a:off x="785813" y="1182688"/>
            <a:ext cx="7718425" cy="4456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sr-Cyrl-CS" sz="2400" smtClean="0"/>
              <a:t>Прва ситуација: Увредљиво добацивање</a:t>
            </a:r>
            <a:endParaRPr lang="en-US" sz="240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153400" cy="3200400"/>
          </a:xfrm>
          <a:solidFill>
            <a:srgbClr val="CCFFCC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Настава се завршила. Јасна пролази школским ходником. У једном тренутку са ужасом схвата да се из свеопште граје издваја погрдна примедба на њен рачун, праћена злобним кикотом једне групе девојака.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4648200"/>
            <a:ext cx="624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CS" sz="6600" smtClean="0"/>
              <a:t>Шта би ти урадио у тој ситуацији</a:t>
            </a:r>
            <a:r>
              <a:rPr lang="en-US" sz="6600" smtClean="0"/>
              <a:t>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FFCCFF"/>
          </a:solidFill>
        </p:spPr>
        <p:txBody>
          <a:bodyPr rtlCol="0">
            <a:normAutofit/>
          </a:bodyPr>
          <a:lstStyle/>
          <a:p>
            <a:pPr marL="45262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sz="2400" dirty="0" smtClean="0"/>
              <a:t>Знаш шта, окренула бих се и млатнула прву гуску коју дохватим. Други пут би размислиле да ли је баш паметно да мени добацују.</a:t>
            </a:r>
          </a:p>
          <a:p>
            <a:pPr marL="45262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sz="2400" dirty="0" smtClean="0"/>
              <a:t>Вероватно бих пребледела и наставила да ходам даље, правећи се да ништа нисам чула. Вероватно бих се и спотакла – то би их развеселило још више. Код куће бих гутала сузе и изговарала у јастук све што је требало тамо рећи. Јао, што сам тако смотана</a:t>
            </a:r>
            <a:r>
              <a:rPr lang="en-US" sz="2400" dirty="0" smtClean="0"/>
              <a:t>?</a:t>
            </a:r>
            <a:endParaRPr lang="sr-Cyrl-CS" sz="2400" dirty="0" smtClean="0"/>
          </a:p>
          <a:p>
            <a:pPr marL="45262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sz="2400" dirty="0" smtClean="0"/>
              <a:t>Стала бих, погледала их право у очи и отворено упитала да ли то о мени говоре. Упитала бих ону коју проценим да је коловођа да ли има нешто да ми каже. Рекла бих им да ми се не допада разговор иза леђа итд.</a:t>
            </a:r>
          </a:p>
          <a:p>
            <a:pPr marL="452628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sr-Cyrl-CS" sz="2400" dirty="0" smtClean="0"/>
              <a:t>Нисам ни ја од јуче. Организовала бих своје следбенице. Тешко оној која прва наиђе. Не би знала три дана како се зове.</a:t>
            </a:r>
          </a:p>
          <a:p>
            <a:pPr marL="365760" indent="-256032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Cyrl-C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Cyrl-C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CCCC"/>
          </a:solidFill>
        </p:spPr>
        <p:txBody>
          <a:bodyPr/>
          <a:lstStyle/>
          <a:p>
            <a:pPr marL="45262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Cyrl-CS" sz="2400" dirty="0" smtClean="0"/>
              <a:t>5. Отишла бих лепо право код разредне и пријавила бих случај угрожавања људског достојанства. А можда би и моја мама предузела нешто.</a:t>
            </a:r>
          </a:p>
          <a:p>
            <a:pPr marL="45262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Cyrl-CS" sz="2400" dirty="0" smtClean="0"/>
              <a:t>6. Окренула бих се да им дам знак да сам чула, а после их игнорисала. Ако су такве, нити ми требају, нити су достојне освете.</a:t>
            </a:r>
          </a:p>
          <a:p>
            <a:pPr marL="45262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Cyrl-CS" sz="2400" dirty="0" smtClean="0"/>
              <a:t>7. Не бих могла да зауставим сузе, зацрвенела бих се и сплела, отишла бих кући сва јадна и поражена. Гледала бих да ту групу убудуће избегавам.</a:t>
            </a:r>
          </a:p>
          <a:p>
            <a:pPr marL="45262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sr-Cyrl-CS" sz="2400" dirty="0" smtClean="0"/>
              <a:t>8. Стала бих пред њих и одвалила прво што ми падне на памет. Не бих бирала речи, то је сигурно.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401</TotalTime>
  <Words>1338</Words>
  <Application>Microsoft Office PowerPoint</Application>
  <PresentationFormat>On-screen Show (4:3)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Wingdings 3</vt:lpstr>
      <vt:lpstr>Wingdings</vt:lpstr>
      <vt:lpstr>Office Theme</vt:lpstr>
      <vt:lpstr>Slide 1</vt:lpstr>
      <vt:lpstr> К О Н Ф Л И К Т И  и шта са њима  </vt:lpstr>
      <vt:lpstr>Slide 3</vt:lpstr>
      <vt:lpstr>Slide 4</vt:lpstr>
      <vt:lpstr>Slide 5</vt:lpstr>
      <vt:lpstr>Прва ситуација: Увредљиво добацивање</vt:lpstr>
      <vt:lpstr>Slide 7</vt:lpstr>
      <vt:lpstr>Slide 8</vt:lpstr>
      <vt:lpstr>Slide 9</vt:lpstr>
      <vt:lpstr>Да ли си пронашао себе у овој или сличној ситуацији?</vt:lpstr>
      <vt:lpstr>Размисли о својим одговорима имајући у виду  три важна момента:</vt:lpstr>
      <vt:lpstr>За конфликте је најбоље:  р а з р е ш и т и   и х!</vt:lpstr>
      <vt:lpstr>                   Разговор </vt:lpstr>
      <vt:lpstr>           Правила фер борбе</vt:lpstr>
      <vt:lpstr>Ево неких правила фер борбе:</vt:lpstr>
      <vt:lpstr>Разговарај о проблему</vt:lpstr>
      <vt:lpstr>Наступи мирољубиво</vt:lpstr>
      <vt:lpstr>   Нападај проблем, а не особу   </vt:lpstr>
      <vt:lpstr>Усредсреди се на оно што је у том тренутку важно</vt:lpstr>
      <vt:lpstr>Поштуј туђа осећања</vt:lpstr>
      <vt:lpstr>Преузми одговорност за своје поступке</vt:lpstr>
      <vt:lpstr>Ја – говор Ти - говор</vt:lpstr>
      <vt:lpstr>Ја – говор Ти - говор</vt:lpstr>
      <vt:lpstr>Ево примера:</vt:lpstr>
      <vt:lpstr>Или:</vt:lpstr>
      <vt:lpstr>Буди уљудан</vt:lpstr>
      <vt:lpstr>Немој мислити да ћеш лако научити вештину разрешавања људских сукоба.  То је нешто што треба да вежбаш кроз цео живот.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S.P.</cp:lastModifiedBy>
  <cp:revision>65</cp:revision>
  <dcterms:created xsi:type="dcterms:W3CDTF">2006-08-16T00:00:00Z</dcterms:created>
  <dcterms:modified xsi:type="dcterms:W3CDTF">2017-05-12T17:23:32Z</dcterms:modified>
</cp:coreProperties>
</file>