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87" r:id="rId5"/>
    <p:sldId id="288" r:id="rId6"/>
    <p:sldId id="273" r:id="rId7"/>
    <p:sldId id="295" r:id="rId8"/>
    <p:sldId id="294" r:id="rId9"/>
    <p:sldId id="274" r:id="rId10"/>
    <p:sldId id="275" r:id="rId11"/>
    <p:sldId id="276" r:id="rId12"/>
    <p:sldId id="293" r:id="rId13"/>
    <p:sldId id="29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92"/>
    <a:srgbClr val="D60000"/>
    <a:srgbClr val="FFCCCC"/>
    <a:srgbClr val="FFCC00"/>
    <a:srgbClr val="D9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Umereni stil 2 – Naglašav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67463" autoAdjust="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21A4-E71B-4D3A-AF45-E989C23A7BB1}" type="datetimeFigureOut">
              <a:rPr lang="en-US" smtClean="0"/>
              <a:t>4/14/2019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Word_Document3.doc"/><Relationship Id="rId5" Type="http://schemas.openxmlformats.org/officeDocument/2006/relationships/image" Target="../media/image10.wmf"/><Relationship Id="rId4" Type="http://schemas.openxmlformats.org/officeDocument/2006/relationships/oleObject" Target="../embeddings/Microsoft_PowerPoint_97-2003_prezentacija2.ppt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Microsoft_Word_Document1.doc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6845" y="4034494"/>
            <a:ext cx="5722530" cy="1245566"/>
          </a:xfrm>
        </p:spPr>
        <p:txBody>
          <a:bodyPr anchor="t">
            <a:normAutofit/>
          </a:bodyPr>
          <a:lstStyle/>
          <a:p>
            <a:r>
              <a:rPr lang="sr-Cyrl-RS" sz="8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A1A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РЕЧИ</a:t>
            </a:r>
            <a:r>
              <a:rPr lang="x-none" sz="4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A1A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endParaRPr lang="en-US" sz="4400" dirty="0">
              <a:ln w="19050">
                <a:solidFill>
                  <a:schemeClr val="bg1"/>
                </a:solidFill>
                <a:prstDash val="solid"/>
              </a:ln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14253EE-4FA2-4843-BE27-C7D5B08FF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6504" y="5615190"/>
            <a:ext cx="7663874" cy="1054616"/>
          </a:xfrm>
        </p:spPr>
        <p:txBody>
          <a:bodyPr anchor="b">
            <a:noAutofit/>
          </a:bodyPr>
          <a:lstStyle/>
          <a:p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Драгана ДИМИТРИЈЕВИЋ</a:t>
            </a:r>
          </a:p>
          <a:p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ОШ “Васа Пелагић” Падеж - </a:t>
            </a: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Крвавица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19" y="1387862"/>
            <a:ext cx="2000535" cy="18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4507" y="174949"/>
            <a:ext cx="3431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XXXIII </a:t>
            </a:r>
            <a:r>
              <a:rPr lang="sr-Cyrl-RS" sz="3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САБОР УЧИТЕЉА СРБИЈЕ</a:t>
            </a:r>
            <a:r>
              <a:rPr lang="en-GB" sz="32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en-US" sz="3200" b="1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09" y="3780826"/>
            <a:ext cx="2782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Унапређивање наставне праксе кроз размену професионалних искустава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6229" y="1130286"/>
            <a:ext cx="185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15/16. јун 2019. </a:t>
            </a:r>
          </a:p>
          <a:p>
            <a:pPr algn="r"/>
            <a:r>
              <a:rPr lang="sr-Cyrl-R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Београд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65" y="3916846"/>
            <a:ext cx="2622968" cy="14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374" y="4123100"/>
            <a:ext cx="1827529" cy="13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9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279" y="2086381"/>
            <a:ext cx="5164428" cy="4464073"/>
          </a:xfrm>
          <a:ln w="38100"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/>
              <a:t> </a:t>
            </a:r>
            <a:r>
              <a:rPr lang="en-US" b="1" dirty="0" smtClean="0"/>
              <a:t>2</a:t>
            </a:r>
            <a:r>
              <a:rPr lang="en-US" b="1" dirty="0"/>
              <a:t>. </a:t>
            </a:r>
            <a:r>
              <a:rPr lang="en-US" b="1" dirty="0" err="1"/>
              <a:t>разред</a:t>
            </a:r>
            <a:r>
              <a:rPr lang="en-US" b="1" dirty="0"/>
              <a:t>: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1. </a:t>
            </a:r>
            <a:r>
              <a:rPr lang="en-US" dirty="0" err="1"/>
              <a:t>властита</a:t>
            </a:r>
            <a:r>
              <a:rPr lang="en-US" dirty="0"/>
              <a:t> </a:t>
            </a:r>
            <a:r>
              <a:rPr lang="en-US" dirty="0" err="1"/>
              <a:t>именица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М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2. </a:t>
            </a:r>
            <a:r>
              <a:rPr lang="en-US" dirty="0" err="1"/>
              <a:t>глагол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П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3. </a:t>
            </a:r>
            <a:r>
              <a:rPr lang="en-US" dirty="0" err="1"/>
              <a:t>заједничка</a:t>
            </a:r>
            <a:r>
              <a:rPr lang="en-US" dirty="0"/>
              <a:t> </a:t>
            </a:r>
            <a:r>
              <a:rPr lang="en-US" dirty="0" err="1"/>
              <a:t>именица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С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4. </a:t>
            </a:r>
            <a:r>
              <a:rPr lang="en-US" dirty="0" err="1"/>
              <a:t>властита</a:t>
            </a:r>
            <a:r>
              <a:rPr lang="en-US" dirty="0"/>
              <a:t> </a:t>
            </a:r>
            <a:r>
              <a:rPr lang="en-US" dirty="0" err="1"/>
              <a:t>именица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Б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5. </a:t>
            </a:r>
            <a:r>
              <a:rPr lang="en-US" dirty="0" err="1"/>
              <a:t>глагол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Ч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6. </a:t>
            </a:r>
            <a:r>
              <a:rPr lang="en-US" dirty="0" err="1"/>
              <a:t>заједничка</a:t>
            </a:r>
            <a:r>
              <a:rPr lang="en-US" dirty="0"/>
              <a:t> </a:t>
            </a:r>
            <a:r>
              <a:rPr lang="en-US" dirty="0" err="1"/>
              <a:t>именица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Р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7. </a:t>
            </a:r>
            <a:r>
              <a:rPr lang="en-US" dirty="0" err="1"/>
              <a:t>властита</a:t>
            </a:r>
            <a:r>
              <a:rPr lang="en-US" dirty="0"/>
              <a:t> </a:t>
            </a:r>
            <a:r>
              <a:rPr lang="en-US" dirty="0" err="1"/>
              <a:t>именица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А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8. </a:t>
            </a:r>
            <a:r>
              <a:rPr lang="en-US" dirty="0" err="1"/>
              <a:t>глагол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слово</a:t>
            </a:r>
            <a:r>
              <a:rPr lang="en-US" dirty="0"/>
              <a:t> Ж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kvir za tekst 4"/>
          <p:cNvSpPr txBox="1"/>
          <p:nvPr/>
        </p:nvSpPr>
        <p:spPr>
          <a:xfrm>
            <a:off x="605307" y="1365158"/>
            <a:ext cx="982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Додатни</a:t>
            </a:r>
            <a:r>
              <a:rPr lang="en-US" sz="2400" b="1" dirty="0"/>
              <a:t> </a:t>
            </a:r>
            <a:r>
              <a:rPr lang="en-US" sz="2400" b="1" dirty="0" err="1"/>
              <a:t>задаци</a:t>
            </a:r>
            <a:r>
              <a:rPr lang="en-US" sz="2400" b="1" dirty="0"/>
              <a:t> </a:t>
            </a:r>
            <a:r>
              <a:rPr lang="en-US" sz="2400" b="1" dirty="0" err="1"/>
              <a:t>за</a:t>
            </a:r>
            <a:r>
              <a:rPr lang="en-US" sz="2400" b="1" dirty="0"/>
              <a:t> </a:t>
            </a:r>
            <a:r>
              <a:rPr lang="en-US" sz="2400" b="1" dirty="0" err="1"/>
              <a:t>ученике</a:t>
            </a:r>
            <a:r>
              <a:rPr lang="en-US" sz="2400" b="1" dirty="0"/>
              <a:t> </a:t>
            </a:r>
            <a:r>
              <a:rPr lang="en-US" sz="2400" b="1" dirty="0" err="1"/>
              <a:t>који</a:t>
            </a:r>
            <a:r>
              <a:rPr lang="en-US" sz="2400" b="1" dirty="0"/>
              <a:t> </a:t>
            </a:r>
            <a:r>
              <a:rPr lang="en-US" sz="2400" b="1" dirty="0" err="1"/>
              <a:t>пре</a:t>
            </a:r>
            <a:r>
              <a:rPr lang="en-US" sz="2400" b="1" dirty="0"/>
              <a:t> </a:t>
            </a:r>
            <a:r>
              <a:rPr lang="en-US" sz="2400" b="1" dirty="0" err="1"/>
              <a:t>заврше</a:t>
            </a:r>
            <a:r>
              <a:rPr lang="en-US" sz="2400" b="1" dirty="0"/>
              <a:t>:</a:t>
            </a:r>
            <a:endParaRPr lang="en-US" sz="2400" dirty="0"/>
          </a:p>
          <a:p>
            <a:r>
              <a:rPr lang="en-US" sz="2400" dirty="0" err="1"/>
              <a:t>Попуни</a:t>
            </a:r>
            <a:r>
              <a:rPr lang="en-US" sz="2400" dirty="0"/>
              <a:t> </a:t>
            </a:r>
            <a:r>
              <a:rPr lang="en-US" sz="2400" dirty="0" err="1"/>
              <a:t>табелу</a:t>
            </a:r>
            <a:r>
              <a:rPr lang="en-US" sz="2400" dirty="0"/>
              <a:t> </a:t>
            </a:r>
            <a:r>
              <a:rPr lang="en-US" sz="2400" dirty="0" err="1"/>
              <a:t>одговарајућим</a:t>
            </a:r>
            <a:r>
              <a:rPr lang="en-US" sz="2400" dirty="0"/>
              <a:t> </a:t>
            </a:r>
            <a:r>
              <a:rPr lang="en-US" sz="2400" dirty="0" err="1"/>
              <a:t>речима</a:t>
            </a:r>
            <a:r>
              <a:rPr lang="en-US" sz="2400" dirty="0"/>
              <a:t>:</a:t>
            </a:r>
          </a:p>
        </p:txBody>
      </p:sp>
      <p:sp>
        <p:nvSpPr>
          <p:cNvPr id="6" name="Okvir za tekst 5"/>
          <p:cNvSpPr txBox="1"/>
          <p:nvPr/>
        </p:nvSpPr>
        <p:spPr>
          <a:xfrm>
            <a:off x="6273318" y="1867434"/>
            <a:ext cx="4805728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sr-Cyrl-RS" sz="2400" b="1" dirty="0" smtClean="0"/>
          </a:p>
          <a:p>
            <a:pPr>
              <a:spcBef>
                <a:spcPts val="600"/>
              </a:spcBef>
            </a:pPr>
            <a:r>
              <a:rPr lang="en-US" sz="2600" b="1" dirty="0" smtClean="0"/>
              <a:t>4. </a:t>
            </a:r>
            <a:r>
              <a:rPr lang="en-US" sz="2600" b="1" dirty="0" err="1" smtClean="0"/>
              <a:t>разред</a:t>
            </a:r>
            <a:r>
              <a:rPr lang="en-US" sz="2600" b="1" dirty="0" smtClean="0"/>
              <a:t>:</a:t>
            </a:r>
            <a:endParaRPr lang="en-US" sz="2600" dirty="0" smtClean="0"/>
          </a:p>
          <a:p>
            <a:pPr>
              <a:spcBef>
                <a:spcPts val="600"/>
              </a:spcBef>
            </a:pPr>
            <a:r>
              <a:rPr lang="en-US" sz="2600" dirty="0" smtClean="0"/>
              <a:t>1. </a:t>
            </a:r>
            <a:r>
              <a:rPr lang="en-US" sz="2600" dirty="0" err="1" smtClean="0"/>
              <a:t>збирна</a:t>
            </a:r>
            <a:r>
              <a:rPr lang="en-US" sz="2600" dirty="0" smtClean="0"/>
              <a:t> </a:t>
            </a:r>
            <a:r>
              <a:rPr lang="en-US" sz="2600" dirty="0" err="1" smtClean="0"/>
              <a:t>именица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Ж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2. </a:t>
            </a:r>
            <a:r>
              <a:rPr lang="en-US" sz="2600" dirty="0" err="1" smtClean="0"/>
              <a:t>присвојни</a:t>
            </a:r>
            <a:r>
              <a:rPr lang="en-US" sz="2600" dirty="0" smtClean="0"/>
              <a:t> </a:t>
            </a:r>
            <a:r>
              <a:rPr lang="en-US" sz="2600" dirty="0" err="1" smtClean="0"/>
              <a:t>придев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Т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3. </a:t>
            </a:r>
            <a:r>
              <a:rPr lang="en-US" sz="2600" dirty="0" err="1" smtClean="0"/>
              <a:t>редни</a:t>
            </a:r>
            <a:r>
              <a:rPr lang="en-US" sz="2600" dirty="0" smtClean="0"/>
              <a:t> </a:t>
            </a:r>
            <a:r>
              <a:rPr lang="en-US" sz="2600" dirty="0" err="1" smtClean="0"/>
              <a:t>број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С 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4. </a:t>
            </a:r>
            <a:r>
              <a:rPr lang="en-US" sz="2600" dirty="0" err="1" smtClean="0"/>
              <a:t>градивна</a:t>
            </a:r>
            <a:r>
              <a:rPr lang="en-US" sz="2600" dirty="0" smtClean="0"/>
              <a:t> </a:t>
            </a:r>
            <a:r>
              <a:rPr lang="en-US" sz="2600" dirty="0" err="1" smtClean="0"/>
              <a:t>именица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В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5. </a:t>
            </a:r>
            <a:r>
              <a:rPr lang="en-US" sz="2600" dirty="0" err="1" smtClean="0"/>
              <a:t>описни</a:t>
            </a:r>
            <a:r>
              <a:rPr lang="en-US" sz="2600" dirty="0" smtClean="0"/>
              <a:t> </a:t>
            </a:r>
            <a:r>
              <a:rPr lang="en-US" sz="2600" dirty="0" err="1" smtClean="0"/>
              <a:t>придев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К 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6. </a:t>
            </a:r>
            <a:r>
              <a:rPr lang="en-US" sz="2600" dirty="0" err="1" smtClean="0"/>
              <a:t>основни</a:t>
            </a:r>
            <a:r>
              <a:rPr lang="en-US" sz="2600" dirty="0" smtClean="0"/>
              <a:t> </a:t>
            </a:r>
            <a:r>
              <a:rPr lang="en-US" sz="2600" dirty="0" err="1" smtClean="0"/>
              <a:t>број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Х 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7. </a:t>
            </a:r>
            <a:r>
              <a:rPr lang="en-US" sz="2600" dirty="0" err="1" smtClean="0"/>
              <a:t>градивни</a:t>
            </a:r>
            <a:r>
              <a:rPr lang="en-US" sz="2600" dirty="0" smtClean="0"/>
              <a:t> </a:t>
            </a:r>
            <a:r>
              <a:rPr lang="en-US" sz="2600" dirty="0" err="1" smtClean="0"/>
              <a:t>придев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М 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8. </a:t>
            </a:r>
            <a:r>
              <a:rPr lang="en-US" sz="2600" dirty="0" err="1" smtClean="0"/>
              <a:t>властита</a:t>
            </a:r>
            <a:r>
              <a:rPr lang="en-US" sz="2600" dirty="0" smtClean="0"/>
              <a:t> </a:t>
            </a:r>
            <a:r>
              <a:rPr lang="en-US" sz="2600" dirty="0" err="1" smtClean="0"/>
              <a:t>именица</a:t>
            </a:r>
            <a:r>
              <a:rPr lang="en-US" sz="2600" dirty="0" smtClean="0"/>
              <a:t> </a:t>
            </a:r>
            <a:r>
              <a:rPr lang="en-US" sz="2600" dirty="0" err="1" smtClean="0"/>
              <a:t>на</a:t>
            </a:r>
            <a:r>
              <a:rPr lang="en-US" sz="2600" dirty="0" smtClean="0"/>
              <a:t> </a:t>
            </a:r>
            <a:r>
              <a:rPr lang="en-US" sz="2600" dirty="0" err="1" smtClean="0"/>
              <a:t>слово</a:t>
            </a:r>
            <a:r>
              <a:rPr lang="en-US" sz="2600" dirty="0" smtClean="0"/>
              <a:t> Ћ </a:t>
            </a:r>
          </a:p>
        </p:txBody>
      </p:sp>
      <p:sp>
        <p:nvSpPr>
          <p:cNvPr id="8" name="Pravougaonik 7"/>
          <p:cNvSpPr/>
          <p:nvPr/>
        </p:nvSpPr>
        <p:spPr>
          <a:xfrm>
            <a:off x="639769" y="2253806"/>
            <a:ext cx="4938087" cy="4399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avougaonik 8"/>
          <p:cNvSpPr/>
          <p:nvPr/>
        </p:nvSpPr>
        <p:spPr>
          <a:xfrm>
            <a:off x="6225014" y="2251658"/>
            <a:ext cx="4938087" cy="43995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ugaonik 6"/>
          <p:cNvSpPr/>
          <p:nvPr/>
        </p:nvSpPr>
        <p:spPr>
          <a:xfrm>
            <a:off x="1459708" y="849190"/>
            <a:ext cx="1571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CS" sz="28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</a:rPr>
              <a:t>4. </a:t>
            </a:r>
            <a:r>
              <a:rPr lang="sr-Cyrl-CS" sz="28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</a:rPr>
              <a:t>КОРАК</a:t>
            </a:r>
          </a:p>
        </p:txBody>
      </p:sp>
    </p:spTree>
    <p:extLst>
      <p:ext uri="{BB962C8B-B14F-4D97-AF65-F5344CB8AC3E}">
        <p14:creationId xmlns:p14="http://schemas.microsoft.com/office/powerpoint/2010/main" val="164443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30079" y="838200"/>
            <a:ext cx="3735859" cy="617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r-Cyrl-CS" sz="3600" b="1" cap="all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charset="0"/>
                <a:ea typeface="+mj-ea"/>
                <a:cs typeface="Arial" charset="0"/>
              </a:rPr>
              <a:t>ЗАВРШНИ </a:t>
            </a:r>
            <a:r>
              <a:rPr lang="sr-Cyrl-CS" sz="3600" b="1" cap="all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charset="0"/>
                <a:ea typeface="+mj-ea"/>
                <a:cs typeface="Arial" charset="0"/>
              </a:rPr>
              <a:t>ДЕО</a:t>
            </a:r>
            <a:endParaRPr lang="en-US" sz="3600" b="1" cap="all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14325" y="1666875"/>
            <a:ext cx="11396662" cy="241293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трајање око </a:t>
            </a: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10 минута</a:t>
            </a:r>
          </a:p>
          <a:p>
            <a:r>
              <a:rPr lang="sr-Cyrl-CS" sz="2800" dirty="0" smtClean="0"/>
              <a:t>Ученици </a:t>
            </a:r>
            <a:r>
              <a:rPr lang="sr-Cyrl-CS" sz="2800" dirty="0"/>
              <a:t>су подељени у </a:t>
            </a:r>
            <a:r>
              <a:rPr lang="en-US" sz="2800" dirty="0" err="1"/>
              <a:t>три</a:t>
            </a:r>
            <a:r>
              <a:rPr lang="sr-Cyrl-CS" sz="2800" dirty="0"/>
              <a:t> групе. У свакој групи су по два пара ученика оба разреда. Сваки пар добија листић са питањем. Осим што треба да одговоре на питања ученици треба и да открију и шта је на слици. За тачан одговор открива се једно поље слике.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defRPr/>
            </a:pP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" name="Content Placeholder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133978"/>
              </p:ext>
            </p:extLst>
          </p:nvPr>
        </p:nvGraphicFramePr>
        <p:xfrm>
          <a:off x="9346477" y="4675032"/>
          <a:ext cx="1961174" cy="158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Presentation" showAsIcon="1" r:id="rId4" imgW="914400" imgH="771480" progId="PowerPoint.Show.8">
                  <p:embed/>
                </p:oleObj>
              </mc:Choice>
              <mc:Fallback>
                <p:oleObj name="Presentation" showAsIcon="1" r:id="rId4" imgW="914400" imgH="771480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6477" y="4675032"/>
                        <a:ext cx="1961174" cy="15841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713394"/>
              </p:ext>
            </p:extLst>
          </p:nvPr>
        </p:nvGraphicFramePr>
        <p:xfrm>
          <a:off x="6577519" y="4675032"/>
          <a:ext cx="243840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Document" showAsIcon="1" r:id="rId6" imgW="914400" imgH="714240" progId="Word.Document.8">
                  <p:embed/>
                </p:oleObj>
              </mc:Choice>
              <mc:Fallback>
                <p:oleObj name="Document" showAsIcon="1" r:id="rId6" imgW="914400" imgH="714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b="52818"/>
                      <a:stretch>
                        <a:fillRect/>
                      </a:stretch>
                    </p:blipFill>
                    <p:spPr bwMode="auto">
                      <a:xfrm>
                        <a:off x="6577519" y="4675032"/>
                        <a:ext cx="2438400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30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7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Čuvar mesta za sadržaj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3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6774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</a:t>
            </a:r>
            <a:b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990189"/>
          </a:xfrm>
        </p:spPr>
        <p:txBody>
          <a:bodyPr/>
          <a:lstStyle/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53" y="5288829"/>
            <a:ext cx="1267094" cy="118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2205038" y="2394394"/>
            <a:ext cx="8191500" cy="25908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sr-Cyrl-CS" b="1" smtClean="0">
                <a:latin typeface="Comic Sans MS" panose="030F0702030302020204" pitchFamily="66" charset="0"/>
              </a:rPr>
              <a:t>Драгана Димитријевић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sr-Cyrl-CS" b="1" smtClean="0">
                <a:latin typeface="Comic Sans MS" panose="030F0702030302020204" pitchFamily="66" charset="0"/>
              </a:rPr>
              <a:t>ОШ “Васа Пелагић” Крвавица</a:t>
            </a:r>
          </a:p>
          <a:p>
            <a:pPr algn="ctr">
              <a:buFont typeface="Wingdings 2" panose="05020102010507070707" pitchFamily="18" charset="2"/>
              <a:buNone/>
            </a:pPr>
            <a:endParaRPr lang="sr-Cyrl-CS" b="1" smtClean="0">
              <a:latin typeface="Comic Sans MS" panose="030F0702030302020204" pitchFamily="66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r-Cyrl-CS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контакт:</a:t>
            </a:r>
            <a:endParaRPr lang="en-US" b="1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r-Latn-CS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draganasasilovac</a:t>
            </a:r>
            <a:r>
              <a:rPr lang="en-US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@gmail.com</a:t>
            </a:r>
            <a:endParaRPr lang="sr-Cyrl-CS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630079" y="838200"/>
            <a:ext cx="3735859" cy="617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r-Cyrl-CS" sz="3600" b="1" cap="all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charset="0"/>
                <a:ea typeface="+mj-ea"/>
                <a:cs typeface="Arial" charset="0"/>
              </a:rPr>
              <a:t>УВОДНИ ДЕО</a:t>
            </a:r>
            <a:endParaRPr lang="en-US" sz="3600" b="1" cap="all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14325" y="1666875"/>
            <a:ext cx="11396662" cy="45665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трајање око 5</a:t>
            </a: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минута</a:t>
            </a:r>
          </a:p>
          <a:p>
            <a:r>
              <a:rPr lang="sr-Cyrl-CS" sz="2800" dirty="0"/>
              <a:t>Ученици извлаче по један папирић. На сваком папирићу је по једна реч.</a:t>
            </a:r>
            <a:endParaRPr lang="en-US" sz="2800" dirty="0"/>
          </a:p>
          <a:p>
            <a:r>
              <a:rPr lang="sr-Cyrl-CS" sz="2800" dirty="0"/>
              <a:t>Речи за ученике 2. разреда: </a:t>
            </a:r>
            <a:r>
              <a:rPr lang="en-US" sz="2800" b="1" dirty="0" err="1"/>
              <a:t>Ниш</a:t>
            </a:r>
            <a:r>
              <a:rPr lang="sr-Cyrl-CS" sz="2800" b="1" dirty="0"/>
              <a:t>, чаша, ветар, спавати, грмети и цртати.</a:t>
            </a:r>
            <a:endParaRPr lang="en-US" sz="2800" dirty="0"/>
          </a:p>
          <a:p>
            <a:r>
              <a:rPr lang="sr-Cyrl-CS" sz="2800" dirty="0"/>
              <a:t>Речи за ученике 4. разреда: </a:t>
            </a:r>
            <a:r>
              <a:rPr lang="sr-Cyrl-CS" sz="2800" b="1" dirty="0"/>
              <a:t>брашно, цвеће, нишки, хладан, дрвен, ја, осми и десет </a:t>
            </a:r>
            <a:r>
              <a:rPr lang="en-US" sz="2800" dirty="0"/>
              <a:t>(</a:t>
            </a:r>
            <a:r>
              <a:rPr lang="en-US" sz="2800" dirty="0" err="1"/>
              <a:t>једна</a:t>
            </a:r>
            <a:r>
              <a:rPr lang="en-US" sz="2800" dirty="0"/>
              <a:t> </a:t>
            </a:r>
            <a:r>
              <a:rPr lang="en-US" sz="2800" dirty="0" err="1"/>
              <a:t>реч</a:t>
            </a:r>
            <a:r>
              <a:rPr lang="en-US" sz="2800" dirty="0"/>
              <a:t> </a:t>
            </a:r>
            <a:r>
              <a:rPr lang="en-US" sz="2800" dirty="0" err="1"/>
              <a:t>остаје</a:t>
            </a:r>
            <a:r>
              <a:rPr lang="en-US" sz="2800" dirty="0"/>
              <a:t> </a:t>
            </a:r>
            <a:r>
              <a:rPr lang="en-US" sz="2800" dirty="0" err="1"/>
              <a:t>за</a:t>
            </a:r>
            <a:r>
              <a:rPr lang="en-US" sz="2800" dirty="0"/>
              <a:t> </a:t>
            </a:r>
            <a:r>
              <a:rPr lang="en-US" sz="2800" dirty="0" err="1"/>
              <a:t>учитеља</a:t>
            </a:r>
            <a:r>
              <a:rPr lang="en-US" sz="2800" dirty="0"/>
              <a:t>)</a:t>
            </a:r>
            <a:r>
              <a:rPr lang="sr-Cyrl-CS" sz="2800" b="1" dirty="0"/>
              <a:t>.</a:t>
            </a:r>
            <a:endParaRPr lang="en-US" sz="2800" dirty="0"/>
          </a:p>
          <a:p>
            <a:endParaRPr lang="sr-Cyrl-CS" sz="2000" dirty="0" smtClean="0"/>
          </a:p>
          <a:p>
            <a:r>
              <a:rPr lang="sr-Cyrl-CS" sz="2800" dirty="0" smtClean="0"/>
              <a:t>Кроз </a:t>
            </a:r>
            <a:r>
              <a:rPr lang="sr-Cyrl-CS" sz="2800" dirty="0"/>
              <a:t>анализу речи направити мапу ума речи. Почети са речима ученика 2. разреда. Када они заврше свој део (именице и глаголи) добијају наставни листић, а наставник са </a:t>
            </a:r>
            <a:r>
              <a:rPr lang="sr-Cyrl-CS" sz="2800" dirty="0" err="1"/>
              <a:t>четвртацима</a:t>
            </a:r>
            <a:r>
              <a:rPr lang="sr-Cyrl-CS" sz="2800" dirty="0"/>
              <a:t> довршава мапу ума (придеви, бројеви и личне заменице).</a:t>
            </a:r>
            <a:endParaRPr lang="en-US" sz="2800" dirty="0"/>
          </a:p>
          <a:p>
            <a:r>
              <a:rPr lang="en-US" sz="2800" b="1" dirty="0"/>
              <a:t> 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defRPr/>
            </a:pP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8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30079" y="838200"/>
            <a:ext cx="3735859" cy="617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r-Cyrl-CS" sz="3600" b="1" cap="all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charset="0"/>
                <a:ea typeface="+mj-ea"/>
                <a:cs typeface="Arial" charset="0"/>
              </a:rPr>
              <a:t>ГЛАВНИ </a:t>
            </a:r>
            <a:r>
              <a:rPr lang="sr-Cyrl-CS" sz="3600" b="1" cap="all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charset="0"/>
                <a:ea typeface="+mj-ea"/>
                <a:cs typeface="Arial" charset="0"/>
              </a:rPr>
              <a:t>ДЕО</a:t>
            </a:r>
            <a:endParaRPr lang="en-US" sz="3600" b="1" cap="all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14326" y="1666875"/>
            <a:ext cx="10980446" cy="2196787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трајање око 3</a:t>
            </a: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0 минута</a:t>
            </a:r>
          </a:p>
          <a:p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1. КОРАК</a:t>
            </a:r>
          </a:p>
          <a:p>
            <a:r>
              <a:rPr lang="sr-Cyrl-CS" sz="2800" dirty="0" smtClean="0"/>
              <a:t>Ученици </a:t>
            </a:r>
            <a:r>
              <a:rPr lang="sr-Cyrl-CS" sz="2800" dirty="0"/>
              <a:t>2. </a:t>
            </a:r>
            <a:r>
              <a:rPr lang="sr-Cyrl-CS" sz="2800" dirty="0" smtClean="0"/>
              <a:t>разреда решавају </a:t>
            </a:r>
            <a:r>
              <a:rPr lang="sr-Cyrl-CS" sz="2800" dirty="0"/>
              <a:t>задатке са наставног листића </a:t>
            </a:r>
            <a:r>
              <a:rPr lang="sr-Cyrl-CS" sz="2800" dirty="0" smtClean="0"/>
              <a:t>док </a:t>
            </a:r>
            <a:r>
              <a:rPr lang="sr-Cyrl-CS" sz="2800" dirty="0" err="1"/>
              <a:t>четвртаци</a:t>
            </a:r>
            <a:r>
              <a:rPr lang="sr-Cyrl-CS" sz="2800" dirty="0"/>
              <a:t> </a:t>
            </a:r>
            <a:r>
              <a:rPr lang="sr-Cyrl-CS" sz="2800" dirty="0" smtClean="0"/>
              <a:t>завршавају </a:t>
            </a:r>
            <a:r>
              <a:rPr lang="sr-Cyrl-CS" sz="2800" dirty="0"/>
              <a:t>мапу ума.</a:t>
            </a:r>
            <a:endParaRPr lang="en-US" sz="2800" dirty="0"/>
          </a:p>
          <a:p>
            <a:r>
              <a:rPr lang="en-US" sz="2800" b="1" dirty="0"/>
              <a:t> 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defRPr/>
            </a:pP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2" name="Object 1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294588"/>
              </p:ext>
            </p:extLst>
          </p:nvPr>
        </p:nvGraphicFramePr>
        <p:xfrm>
          <a:off x="7704792" y="3792449"/>
          <a:ext cx="23399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Document" showAsIcon="1" r:id="rId4" imgW="914400" imgH="714240" progId="Word.Document.8">
                  <p:embed/>
                </p:oleObj>
              </mc:Choice>
              <mc:Fallback>
                <p:oleObj name="Document" showAsIcon="1" r:id="rId4" imgW="914400" imgH="714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b="52818"/>
                      <a:stretch>
                        <a:fillRect/>
                      </a:stretch>
                    </p:blipFill>
                    <p:spPr bwMode="auto">
                      <a:xfrm>
                        <a:off x="7704792" y="3792449"/>
                        <a:ext cx="23399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704792" y="4643170"/>
            <a:ext cx="3049067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70C0"/>
                </a:solidFill>
              </a:rPr>
              <a:t>   </a:t>
            </a:r>
            <a:r>
              <a:rPr lang="sr-Cyrl-C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наставни </a:t>
            </a:r>
            <a:r>
              <a:rPr lang="sr-Cyrl-CS" sz="2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листић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2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37053" y="1094705"/>
            <a:ext cx="11359514" cy="2768958"/>
          </a:xfrm>
          <a:prstGeom prst="rect">
            <a:avLst/>
          </a:prstGeom>
        </p:spPr>
        <p:txBody>
          <a:bodyPr/>
          <a:lstStyle/>
          <a:p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2. КОРАК</a:t>
            </a:r>
          </a:p>
          <a:p>
            <a:r>
              <a:rPr lang="sr-Cyrl-CS" sz="2800" b="1" dirty="0" smtClean="0"/>
              <a:t>2</a:t>
            </a:r>
            <a:r>
              <a:rPr lang="sr-Cyrl-CS" sz="2800" b="1" dirty="0"/>
              <a:t>. разред</a:t>
            </a:r>
            <a:r>
              <a:rPr lang="sr-Cyrl-CS" sz="2800" dirty="0"/>
              <a:t>: повратна информација (наставник прегледа и анализира задатке)</a:t>
            </a:r>
            <a:endParaRPr lang="en-US" sz="2800" dirty="0"/>
          </a:p>
          <a:p>
            <a:r>
              <a:rPr lang="sr-Cyrl-CS" sz="2800" b="1" dirty="0"/>
              <a:t>4. разред</a:t>
            </a:r>
            <a:r>
              <a:rPr lang="sr-Cyrl-CS" sz="2800" dirty="0"/>
              <a:t>: Ученици су подељени у парове</a:t>
            </a:r>
            <a:r>
              <a:rPr lang="en-US" sz="2800" dirty="0"/>
              <a:t> (1 </a:t>
            </a:r>
            <a:r>
              <a:rPr lang="en-US" sz="2800" dirty="0" err="1"/>
              <a:t>ученик</a:t>
            </a:r>
            <a:r>
              <a:rPr lang="en-US" sz="2800" dirty="0"/>
              <a:t> </a:t>
            </a:r>
            <a:r>
              <a:rPr lang="en-US" sz="2800" dirty="0" err="1"/>
              <a:t>ради</a:t>
            </a:r>
            <a:r>
              <a:rPr lang="en-US" sz="2800" dirty="0"/>
              <a:t> </a:t>
            </a:r>
            <a:r>
              <a:rPr lang="en-US" sz="2800" dirty="0" err="1"/>
              <a:t>сам</a:t>
            </a:r>
            <a:r>
              <a:rPr lang="en-US" sz="2800" dirty="0"/>
              <a:t>)</a:t>
            </a:r>
            <a:r>
              <a:rPr lang="sr-Cyrl-CS" sz="2800" dirty="0"/>
              <a:t>. Сваки пар има своју реченицу. У реченицама </a:t>
            </a:r>
            <a:r>
              <a:rPr lang="sr-Cyrl-CS" sz="2800" dirty="0" smtClean="0"/>
              <a:t>треба пронађи </a:t>
            </a:r>
            <a:r>
              <a:rPr lang="sr-Cyrl-CS" sz="2800" dirty="0"/>
              <a:t>именице, глаголе, придеве, бројеве и личне заменице и </a:t>
            </a:r>
            <a:r>
              <a:rPr lang="sr-Cyrl-CS" sz="2800" dirty="0" smtClean="0"/>
              <a:t>уписати их </a:t>
            </a:r>
            <a:r>
              <a:rPr lang="sr-Cyrl-CS" sz="2800" dirty="0"/>
              <a:t>у одговарајуће поље </a:t>
            </a:r>
            <a:r>
              <a:rPr lang="sr-Cyrl-CS" sz="2800" dirty="0" smtClean="0"/>
              <a:t> табеле </a:t>
            </a:r>
            <a:r>
              <a:rPr lang="sr-Cyrl-CS" sz="2800" dirty="0"/>
              <a:t>на табли.</a:t>
            </a:r>
            <a:endParaRPr lang="en-US" sz="2800" dirty="0"/>
          </a:p>
          <a:p>
            <a:r>
              <a:rPr lang="sr-Cyrl-CS" sz="2800" u="sng" dirty="0"/>
              <a:t>Реченице:</a:t>
            </a:r>
            <a:endParaRPr lang="en-US" sz="2800" u="sng" dirty="0"/>
          </a:p>
          <a:p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sr-Cyrl-CS" sz="2800" b="1" dirty="0" err="1">
                <a:solidFill>
                  <a:schemeClr val="accent6">
                    <a:lumMod val="75000"/>
                  </a:schemeClr>
                </a:solidFill>
              </a:rPr>
              <a:t>Ненадова</a:t>
            </a:r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 сестра је пронашла један црни кожни новчаник.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2. Да сам ветар ја бих прво скинуо тугу са несрећних лица.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sr-Cyrl-CS" sz="2800" b="1" dirty="0" err="1">
                <a:solidFill>
                  <a:schemeClr val="accent6">
                    <a:lumMod val="75000"/>
                  </a:schemeClr>
                </a:solidFill>
              </a:rPr>
              <a:t>Пеђин</a:t>
            </a:r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 нов часовник касни пет минута.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CS" sz="2800" b="1" dirty="0">
                <a:solidFill>
                  <a:schemeClr val="accent6">
                    <a:lumMod val="75000"/>
                  </a:schemeClr>
                </a:solidFill>
              </a:rPr>
              <a:t>4. Они су летњи распуст провели код баке у малом селу.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/>
              <a:t> 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70000"/>
              <a:defRPr/>
            </a:pP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5" name="Čuvar mesta za sadržaj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335370"/>
              </p:ext>
            </p:extLst>
          </p:nvPr>
        </p:nvGraphicFramePr>
        <p:xfrm>
          <a:off x="963040" y="1352283"/>
          <a:ext cx="10383247" cy="50154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76002"/>
                <a:gridCol w="2076002"/>
                <a:gridCol w="2077081"/>
                <a:gridCol w="2077081"/>
                <a:gridCol w="2077081"/>
              </a:tblGrid>
              <a:tr h="6615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именице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глаголи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придеви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бројеви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личне заменице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3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сестра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пронаћи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Ненадова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један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ја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новчаник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скинути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црни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прво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они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ветар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каснити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кожни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пет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туга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провести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несрећна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лица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Пеђин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часовник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нов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минута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летњи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распуст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мало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бака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6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село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7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Čuvar mesta za sadržaj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" y="0"/>
            <a:ext cx="6305945" cy="6858000"/>
          </a:xfrm>
          <a:prstGeom prst="rect">
            <a:avLst/>
          </a:prstGeom>
        </p:spPr>
      </p:pic>
      <p:pic>
        <p:nvPicPr>
          <p:cNvPr id="4" name="Čuvar mesta za sadržaj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60720" y="-59"/>
            <a:ext cx="4358640" cy="3276659"/>
          </a:xfrm>
          <a:prstGeom prst="rect">
            <a:avLst/>
          </a:prstGeom>
        </p:spPr>
      </p:pic>
      <p:pic>
        <p:nvPicPr>
          <p:cNvPr id="8" name="Čuvar mesta za sadržaj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03720" y="3149889"/>
            <a:ext cx="5181600" cy="36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Čuvar mesta za sadržaj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62" y="148907"/>
            <a:ext cx="10097031" cy="65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17136"/>
              </p:ext>
            </p:extLst>
          </p:nvPr>
        </p:nvGraphicFramePr>
        <p:xfrm>
          <a:off x="1684586" y="2733735"/>
          <a:ext cx="4239696" cy="28674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9962"/>
                <a:gridCol w="529962"/>
                <a:gridCol w="529962"/>
                <a:gridCol w="529962"/>
                <a:gridCol w="529962"/>
                <a:gridCol w="529962"/>
                <a:gridCol w="529962"/>
                <a:gridCol w="529962"/>
              </a:tblGrid>
              <a:tr h="473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Ч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Л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С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Њ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Ч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7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О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Р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Т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Ј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Г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Ц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Ц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М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З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Ј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И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Ј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Б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У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К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А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C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Е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34851" y="1369385"/>
            <a:ext cx="106250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sr-Cyrl-R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разред: </a:t>
            </a:r>
            <a:r>
              <a:rPr kumimoji="0" lang="sr-Cyrl-R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осмосмерка</a:t>
            </a:r>
            <a:r>
              <a:rPr kumimoji="0" lang="sr-Cyrl-R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са повратном информацијом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гумица, зима, јабука, јутро, кутија, књига, мајка, маслачак, мачка;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Pravougaonik 13"/>
          <p:cNvSpPr/>
          <p:nvPr/>
        </p:nvSpPr>
        <p:spPr>
          <a:xfrm>
            <a:off x="401500" y="5832999"/>
            <a:ext cx="5369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sr-Cyrl-CS" sz="2800" b="1" dirty="0">
                <a:ea typeface="Times New Roman" panose="02020603050405020304" pitchFamily="18" charset="0"/>
              </a:rPr>
              <a:t>4. разред: </a:t>
            </a:r>
            <a:r>
              <a:rPr lang="sr-Cyrl-CS" sz="2800" dirty="0">
                <a:ea typeface="Times New Roman" panose="02020603050405020304" pitchFamily="18" charset="0"/>
              </a:rPr>
              <a:t>повратна информација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Pravougaonik 4"/>
          <p:cNvSpPr/>
          <p:nvPr/>
        </p:nvSpPr>
        <p:spPr>
          <a:xfrm>
            <a:off x="1524104" y="746163"/>
            <a:ext cx="1571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CS" sz="28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</a:rPr>
              <a:t>3. </a:t>
            </a:r>
            <a:r>
              <a:rPr lang="sr-Cyrl-CS" sz="28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</a:rPr>
              <a:t>КОРАК</a:t>
            </a:r>
          </a:p>
        </p:txBody>
      </p:sp>
      <p:sp>
        <p:nvSpPr>
          <p:cNvPr id="8" name="Okvir za tekst 7"/>
          <p:cNvSpPr txBox="1"/>
          <p:nvPr/>
        </p:nvSpPr>
        <p:spPr>
          <a:xfrm>
            <a:off x="7426822" y="4331856"/>
            <a:ext cx="355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RS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решење: </a:t>
            </a:r>
            <a:r>
              <a:rPr lang="sr-Cyrl-R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именице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cxnSp>
        <p:nvCxnSpPr>
          <p:cNvPr id="10" name="Prava linija spajanja 9"/>
          <p:cNvCxnSpPr/>
          <p:nvPr/>
        </p:nvCxnSpPr>
        <p:spPr>
          <a:xfrm>
            <a:off x="1764406" y="4404575"/>
            <a:ext cx="28719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a linija spajanja 17"/>
          <p:cNvCxnSpPr/>
          <p:nvPr/>
        </p:nvCxnSpPr>
        <p:spPr>
          <a:xfrm>
            <a:off x="1764406" y="4881093"/>
            <a:ext cx="1854557" cy="257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rava linija spajanja 19"/>
          <p:cNvCxnSpPr/>
          <p:nvPr/>
        </p:nvCxnSpPr>
        <p:spPr>
          <a:xfrm>
            <a:off x="1764406" y="5357611"/>
            <a:ext cx="3013656" cy="1287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a linija spajanja 23"/>
          <p:cNvCxnSpPr/>
          <p:nvPr/>
        </p:nvCxnSpPr>
        <p:spPr>
          <a:xfrm>
            <a:off x="3322749" y="3928058"/>
            <a:ext cx="244785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rava linija spajanja 25"/>
          <p:cNvCxnSpPr/>
          <p:nvPr/>
        </p:nvCxnSpPr>
        <p:spPr>
          <a:xfrm>
            <a:off x="1764406" y="2786001"/>
            <a:ext cx="3013656" cy="273903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rava linija spajanja 28"/>
          <p:cNvCxnSpPr/>
          <p:nvPr/>
        </p:nvCxnSpPr>
        <p:spPr>
          <a:xfrm flipH="1">
            <a:off x="1944710" y="2786001"/>
            <a:ext cx="25758" cy="2244825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rava linija spajanja 30"/>
          <p:cNvCxnSpPr/>
          <p:nvPr/>
        </p:nvCxnSpPr>
        <p:spPr>
          <a:xfrm>
            <a:off x="5692462" y="2786001"/>
            <a:ext cx="0" cy="2244825"/>
          </a:xfrm>
          <a:prstGeom prst="line">
            <a:avLst/>
          </a:prstGeom>
          <a:ln w="28575">
            <a:solidFill>
              <a:srgbClr val="FF5B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rava linija spajanja 32"/>
          <p:cNvCxnSpPr/>
          <p:nvPr/>
        </p:nvCxnSpPr>
        <p:spPr>
          <a:xfrm flipH="1">
            <a:off x="1790164" y="2975020"/>
            <a:ext cx="4006193" cy="2575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rava linija spajanja 34"/>
          <p:cNvCxnSpPr/>
          <p:nvPr/>
        </p:nvCxnSpPr>
        <p:spPr>
          <a:xfrm>
            <a:off x="3322749" y="3451540"/>
            <a:ext cx="2447850" cy="1400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a 35"/>
          <p:cNvSpPr/>
          <p:nvPr/>
        </p:nvSpPr>
        <p:spPr>
          <a:xfrm>
            <a:off x="2305318" y="3760631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a 36"/>
          <p:cNvSpPr/>
          <p:nvPr/>
        </p:nvSpPr>
        <p:spPr>
          <a:xfrm>
            <a:off x="2818330" y="3256208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ipsa 37"/>
          <p:cNvSpPr/>
          <p:nvPr/>
        </p:nvSpPr>
        <p:spPr>
          <a:xfrm>
            <a:off x="4966951" y="5185890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a 38"/>
          <p:cNvSpPr/>
          <p:nvPr/>
        </p:nvSpPr>
        <p:spPr>
          <a:xfrm>
            <a:off x="4413166" y="4722262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ipsa 39"/>
          <p:cNvSpPr/>
          <p:nvPr/>
        </p:nvSpPr>
        <p:spPr>
          <a:xfrm>
            <a:off x="4954075" y="4709374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ipsa 40"/>
          <p:cNvSpPr/>
          <p:nvPr/>
        </p:nvSpPr>
        <p:spPr>
          <a:xfrm>
            <a:off x="4954074" y="4245736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ipsa 41"/>
          <p:cNvSpPr/>
          <p:nvPr/>
        </p:nvSpPr>
        <p:spPr>
          <a:xfrm>
            <a:off x="5469239" y="5198771"/>
            <a:ext cx="347730" cy="347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4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earch Presentation.potx" id="{56FA722C-F846-4CAB-B731-AD623A5E3E2F}" vid="{D64B6417-52F1-44C8-A69F-2D9066A046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0</TotalTime>
  <Words>644</Words>
  <Application>Microsoft Office PowerPoint</Application>
  <PresentationFormat>Široki ekran</PresentationFormat>
  <Paragraphs>179</Paragraphs>
  <Slides>14</Slides>
  <Notes>0</Notes>
  <HiddenSlides>0</HiddenSlides>
  <MMClips>0</MMClips>
  <ScaleCrop>false</ScaleCrop>
  <HeadingPairs>
    <vt:vector size="8" baseType="variant">
      <vt:variant>
        <vt:lpstr>Korišćeni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Ugrađeni OLE serveri</vt:lpstr>
      </vt:variant>
      <vt:variant>
        <vt:i4>2</vt:i4>
      </vt:variant>
      <vt:variant>
        <vt:lpstr>Naslovi slajdova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Franklin Gothic Book</vt:lpstr>
      <vt:lpstr>Segoe UI</vt:lpstr>
      <vt:lpstr>Times New Roman</vt:lpstr>
      <vt:lpstr>Wingdings</vt:lpstr>
      <vt:lpstr>Wingdings 2</vt:lpstr>
      <vt:lpstr>Office Theme</vt:lpstr>
      <vt:lpstr>Microsoft Word Document</vt:lpstr>
      <vt:lpstr>Microsoft PowerPoint 97-2003 prezentacija</vt:lpstr>
      <vt:lpstr>РЕЧИ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PowerPoint prezentacija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PowerPoint prezentacija</vt:lpstr>
      <vt:lpstr>PowerPoint prezentacija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PowerPoint prezentacija</vt:lpstr>
      <vt:lpstr>PowerPoint prezentacija</vt:lpstr>
      <vt:lpstr>XXXIII Сабор учитеља Србије „Унапређивање наставне праксе кроз размену професионалних искустава“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2019-03-15T09:37:56Z</dcterms:created>
  <dcterms:modified xsi:type="dcterms:W3CDTF">2019-04-14T11:45:27Z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2018-08-20T21:31:52.5878850Z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