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2" r:id="rId3"/>
    <p:sldId id="274" r:id="rId4"/>
    <p:sldId id="273" r:id="rId5"/>
    <p:sldId id="275" r:id="rId6"/>
    <p:sldId id="270" r:id="rId7"/>
    <p:sldId id="276" r:id="rId8"/>
    <p:sldId id="277" r:id="rId9"/>
    <p:sldId id="278" r:id="rId10"/>
    <p:sldId id="279" r:id="rId11"/>
    <p:sldId id="280" r:id="rId12"/>
    <p:sldId id="283" r:id="rId13"/>
    <p:sldId id="257" r:id="rId14"/>
    <p:sldId id="258" r:id="rId15"/>
    <p:sldId id="259" r:id="rId16"/>
    <p:sldId id="260" r:id="rId17"/>
    <p:sldId id="261" r:id="rId18"/>
    <p:sldId id="285" r:id="rId19"/>
    <p:sldId id="264" r:id="rId20"/>
    <p:sldId id="295" r:id="rId21"/>
    <p:sldId id="286" r:id="rId22"/>
    <p:sldId id="287" r:id="rId23"/>
    <p:sldId id="288" r:id="rId24"/>
    <p:sldId id="289" r:id="rId25"/>
    <p:sldId id="290" r:id="rId26"/>
    <p:sldId id="293" r:id="rId27"/>
    <p:sldId id="268" r:id="rId28"/>
    <p:sldId id="292"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9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12-May-17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12-May-17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12-May-17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12-May-17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24001"/>
            <a:ext cx="7772400" cy="2076450"/>
          </a:xfrm>
        </p:spPr>
        <p:txBody>
          <a:bodyPr>
            <a:normAutofit/>
          </a:bodyPr>
          <a:lstStyle/>
          <a:p>
            <a:r>
              <a:rPr lang="sr-Cyrl-RS" sz="4000" dirty="0" smtClean="0">
                <a:solidFill>
                  <a:schemeClr val="bg1">
                    <a:lumMod val="50000"/>
                  </a:schemeClr>
                </a:solidFill>
                <a:latin typeface="Times New Roman" panose="02020603050405020304" pitchFamily="18" charset="0"/>
                <a:cs typeface="Times New Roman" panose="02020603050405020304" pitchFamily="18" charset="0"/>
              </a:rPr>
              <a:t>Предавање за ученике 8. разреда</a:t>
            </a:r>
            <a:r>
              <a:rPr lang="sr-Cyrl-RS" sz="5400" dirty="0" smtClean="0">
                <a:solidFill>
                  <a:schemeClr val="bg1">
                    <a:lumMod val="50000"/>
                  </a:schemeClr>
                </a:solidFill>
                <a:latin typeface="Times New Roman" panose="02020603050405020304" pitchFamily="18" charset="0"/>
                <a:cs typeface="Times New Roman" panose="02020603050405020304" pitchFamily="18" charset="0"/>
              </a:rPr>
              <a:t/>
            </a:r>
            <a:br>
              <a:rPr lang="sr-Cyrl-RS" sz="5400" dirty="0" smtClean="0">
                <a:solidFill>
                  <a:schemeClr val="bg1">
                    <a:lumMod val="50000"/>
                  </a:schemeClr>
                </a:solidFill>
                <a:latin typeface="Times New Roman" panose="02020603050405020304" pitchFamily="18" charset="0"/>
                <a:cs typeface="Times New Roman" panose="02020603050405020304" pitchFamily="18" charset="0"/>
              </a:rPr>
            </a:br>
            <a:r>
              <a:rPr lang="sr-Cyrl-RS" sz="5400" dirty="0" smtClean="0">
                <a:solidFill>
                  <a:schemeClr val="bg1">
                    <a:lumMod val="50000"/>
                  </a:schemeClr>
                </a:solidFill>
                <a:latin typeface="Times New Roman" panose="02020603050405020304" pitchFamily="18" charset="0"/>
                <a:cs typeface="Times New Roman" panose="02020603050405020304" pitchFamily="18" charset="0"/>
              </a:rPr>
              <a:t>„ТРГОВИНА ЉУДИМА“</a:t>
            </a:r>
            <a:endParaRPr lang="en-US" sz="54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1371600" y="4953000"/>
            <a:ext cx="6400800" cy="685800"/>
          </a:xfrm>
        </p:spPr>
        <p:txBody>
          <a:bodyPr/>
          <a:lstStyle/>
          <a:p>
            <a:r>
              <a:rPr lang="sr-Cyrl-RS" i="1" dirty="0" smtClean="0">
                <a:latin typeface="Times New Roman" panose="02020603050405020304" pitchFamily="18" charset="0"/>
                <a:cs typeface="Times New Roman" panose="02020603050405020304" pitchFamily="18" charset="0"/>
              </a:rPr>
              <a:t>ОШ „Васа Пелагић“ Падеж</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14667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Text Placeholder 8"/>
          <p:cNvSpPr>
            <a:spLocks noGrp="1"/>
          </p:cNvSpPr>
          <p:nvPr>
            <p:ph type="body" idx="1"/>
          </p:nvPr>
        </p:nvSpPr>
        <p:spPr/>
        <p:txBody>
          <a:bodyPr>
            <a:normAutofit/>
          </a:bodyPr>
          <a:lstStyle/>
          <a:p>
            <a:pPr marL="457200" indent="-457200">
              <a:buFont typeface="Arial" panose="020B0604020202020204" pitchFamily="34" charset="0"/>
              <a:buChar char="•"/>
            </a:pPr>
            <a:r>
              <a:rPr lang="sr-Cyrl-RS" sz="3000" b="0" dirty="0" smtClean="0">
                <a:latin typeface="Times New Roman" panose="02020603050405020304" pitchFamily="18" charset="0"/>
                <a:cs typeface="Times New Roman" panose="02020603050405020304" pitchFamily="18" charset="0"/>
              </a:rPr>
              <a:t>оружаним сукобима</a:t>
            </a:r>
            <a:endParaRPr lang="en-US" sz="3000" b="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p:txBody>
          <a:bodyPr/>
          <a:lstStyle/>
          <a:p>
            <a:pPr lvl="0"/>
            <a:endParaRPr lang="en-US" sz="3200" dirty="0">
              <a:solidFill>
                <a:prstClr val="black"/>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10" name="Text Placeholder 9"/>
          <p:cNvSpPr>
            <a:spLocks noGrp="1"/>
          </p:cNvSpPr>
          <p:nvPr>
            <p:ph type="body" sz="quarter" idx="3"/>
          </p:nvPr>
        </p:nvSpPr>
        <p:spPr/>
        <p:txBody>
          <a:bodyPr>
            <a:normAutofit fontScale="85000" lnSpcReduction="10000"/>
          </a:bodyPr>
          <a:lstStyle/>
          <a:p>
            <a:pPr marL="457200" indent="-457200">
              <a:buFont typeface="Arial" panose="020B0604020202020204" pitchFamily="34" charset="0"/>
              <a:buChar char="•"/>
            </a:pPr>
            <a:r>
              <a:rPr lang="sr-Cyrl-RS" sz="3200" b="0" dirty="0" smtClean="0">
                <a:solidFill>
                  <a:prstClr val="black"/>
                </a:solidFill>
                <a:latin typeface="Times New Roman" panose="02020603050405020304" pitchFamily="18" charset="0"/>
                <a:cs typeface="Times New Roman" panose="02020603050405020304" pitchFamily="18" charset="0"/>
              </a:rPr>
              <a:t>принудном </a:t>
            </a:r>
            <a:r>
              <a:rPr lang="sr-Cyrl-RS" sz="3200" b="0" dirty="0">
                <a:solidFill>
                  <a:prstClr val="black"/>
                </a:solidFill>
                <a:latin typeface="Times New Roman" panose="02020603050405020304" pitchFamily="18" charset="0"/>
                <a:cs typeface="Times New Roman" panose="02020603050405020304" pitchFamily="18" charset="0"/>
              </a:rPr>
              <a:t>просјачењу</a:t>
            </a:r>
            <a:endParaRPr lang="en-US" dirty="0"/>
          </a:p>
        </p:txBody>
      </p:sp>
      <p:pic>
        <p:nvPicPr>
          <p:cNvPr id="1026" name="Picture 2" descr="C:\Users\Korisnik\Pictures\somalija-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05570" y="2209800"/>
            <a:ext cx="4185455" cy="278296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Content Placeholder 2"/>
          <p:cNvPicPr>
            <a:picLocks noGrp="1" noChangeAspect="1"/>
          </p:cNvPicPr>
          <p:nvPr>
            <p:ph sz="quarter" idx="4"/>
          </p:nvPr>
        </p:nvPicPr>
        <p:blipFill>
          <a:blip r:embed="rId3" cstate="email">
            <a:extLst>
              <a:ext uri="{28A0092B-C50C-407E-A947-70E740481C1C}">
                <a14:useLocalDpi xmlns:a14="http://schemas.microsoft.com/office/drawing/2010/main" xmlns="" val="0"/>
              </a:ext>
            </a:extLst>
          </a:blip>
          <a:stretch>
            <a:fillRect/>
          </a:stretch>
        </p:blipFill>
        <p:spPr>
          <a:xfrm>
            <a:off x="4572000" y="2209800"/>
            <a:ext cx="4291145" cy="2813084"/>
          </a:xfrm>
        </p:spPr>
      </p:pic>
    </p:spTree>
    <p:extLst>
      <p:ext uri="{BB962C8B-B14F-4D97-AF65-F5344CB8AC3E}">
        <p14:creationId xmlns:p14="http://schemas.microsoft.com/office/powerpoint/2010/main" xmlns="" val="17462297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sr-Cyrl-RS" dirty="0">
                <a:latin typeface="Times New Roman" panose="02020603050405020304" pitchFamily="18" charset="0"/>
                <a:cs typeface="Times New Roman" panose="02020603050405020304" pitchFamily="18" charset="0"/>
              </a:rPr>
              <a:t>п</a:t>
            </a:r>
            <a:r>
              <a:rPr lang="sr-Cyrl-RS" dirty="0" smtClean="0">
                <a:latin typeface="Times New Roman" panose="02020603050405020304" pitchFamily="18" charset="0"/>
                <a:cs typeface="Times New Roman" panose="02020603050405020304" pitchFamily="18" charset="0"/>
              </a:rPr>
              <a:t>ринуди на вршење кривичних дела,</a:t>
            </a:r>
          </a:p>
          <a:p>
            <a:r>
              <a:rPr lang="sr-Cyrl-RS" dirty="0">
                <a:latin typeface="Times New Roman" panose="02020603050405020304" pitchFamily="18" charset="0"/>
                <a:cs typeface="Times New Roman" panose="02020603050405020304" pitchFamily="18" charset="0"/>
              </a:rPr>
              <a:t>с</a:t>
            </a:r>
            <a:r>
              <a:rPr lang="sr-Cyrl-RS" dirty="0" smtClean="0">
                <a:latin typeface="Times New Roman" panose="02020603050405020304" pitchFamily="18" charset="0"/>
                <a:cs typeface="Times New Roman" panose="02020603050405020304" pitchFamily="18" charset="0"/>
              </a:rPr>
              <a:t>ексуалној експлоатацији,</a:t>
            </a:r>
          </a:p>
          <a:p>
            <a:r>
              <a:rPr lang="sr-Cyrl-RS" dirty="0">
                <a:latin typeface="Times New Roman" panose="02020603050405020304" pitchFamily="18" charset="0"/>
                <a:cs typeface="Times New Roman" panose="02020603050405020304" pitchFamily="18" charset="0"/>
              </a:rPr>
              <a:t>п</a:t>
            </a:r>
            <a:r>
              <a:rPr lang="sr-Cyrl-RS" dirty="0" smtClean="0">
                <a:latin typeface="Times New Roman" panose="02020603050405020304" pitchFamily="18" charset="0"/>
                <a:cs typeface="Times New Roman" panose="02020603050405020304" pitchFamily="18" charset="0"/>
              </a:rPr>
              <a:t>ринудним браковима,</a:t>
            </a:r>
          </a:p>
          <a:p>
            <a:r>
              <a:rPr lang="sr-Cyrl-RS" dirty="0">
                <a:latin typeface="Times New Roman" panose="02020603050405020304" pitchFamily="18" charset="0"/>
                <a:cs typeface="Times New Roman" panose="02020603050405020304" pitchFamily="18" charset="0"/>
              </a:rPr>
              <a:t>т</a:t>
            </a:r>
            <a:r>
              <a:rPr lang="sr-Cyrl-RS" dirty="0" smtClean="0">
                <a:latin typeface="Times New Roman" panose="02020603050405020304" pitchFamily="18" charset="0"/>
                <a:cs typeface="Times New Roman" panose="02020603050405020304" pitchFamily="18" charset="0"/>
              </a:rPr>
              <a:t>рговини органима,</a:t>
            </a:r>
          </a:p>
          <a:p>
            <a:r>
              <a:rPr lang="sr-Cyrl-RS" dirty="0" smtClean="0">
                <a:latin typeface="Times New Roman" panose="02020603050405020304" pitchFamily="18" charset="0"/>
                <a:cs typeface="Times New Roman" panose="02020603050405020304" pitchFamily="18" charset="0"/>
              </a:rPr>
              <a:t>...</a:t>
            </a:r>
          </a:p>
          <a:p>
            <a:endParaRPr lang="sr-Cyrl-RS" dirty="0" smtClean="0">
              <a:latin typeface="Times New Roman" panose="02020603050405020304" pitchFamily="18" charset="0"/>
              <a:cs typeface="Times New Roman" panose="02020603050405020304" pitchFamily="18" charset="0"/>
            </a:endParaRPr>
          </a:p>
        </p:txBody>
      </p:sp>
      <p:pic>
        <p:nvPicPr>
          <p:cNvPr id="2050" name="Picture 2" descr="C:\Users\Korisnik\Pictures\eksploatacija.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724400" y="3617151"/>
            <a:ext cx="4048978" cy="268533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xmlns="" val="0"/>
              </a:ext>
            </a:extLst>
          </a:blip>
          <a:stretch>
            <a:fillRect/>
          </a:stretch>
        </p:blipFill>
        <p:spPr>
          <a:xfrm>
            <a:off x="4734778" y="457200"/>
            <a:ext cx="4038600" cy="2690778"/>
          </a:xfrm>
        </p:spPr>
      </p:pic>
    </p:spTree>
    <p:extLst>
      <p:ext uri="{BB962C8B-B14F-4D97-AF65-F5344CB8AC3E}">
        <p14:creationId xmlns:p14="http://schemas.microsoft.com/office/powerpoint/2010/main" xmlns="" val="32905983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20650" lvl="0" indent="0" algn="ctr" eaLnBrk="0" fontAlgn="base" hangingPunct="0">
              <a:spcBef>
                <a:spcPts val="600"/>
              </a:spcBef>
              <a:spcAft>
                <a:spcPct val="0"/>
              </a:spcAft>
              <a:buClr>
                <a:srgbClr val="B13F9A"/>
              </a:buClr>
              <a:buSzPct val="73000"/>
              <a:buNone/>
            </a:pPr>
            <a:r>
              <a:rPr lang="ru-RU" altLang="en-US" sz="4000" kern="0" dirty="0">
                <a:solidFill>
                  <a:srgbClr val="000000"/>
                </a:solidFill>
                <a:latin typeface="Times New Roman" pitchFamily="18" charset="0"/>
                <a:cs typeface="Arial" pitchFamily="34" charset="0"/>
                <a:sym typeface="Trebuchet MS" pitchFamily="34" charset="0"/>
              </a:rPr>
              <a:t>Трговина људима </a:t>
            </a:r>
          </a:p>
          <a:p>
            <a:pPr marL="120650" lvl="0" indent="0" algn="ctr" eaLnBrk="0" fontAlgn="base" hangingPunct="0">
              <a:spcBef>
                <a:spcPts val="600"/>
              </a:spcBef>
              <a:spcAft>
                <a:spcPct val="0"/>
              </a:spcAft>
              <a:buClr>
                <a:srgbClr val="B13F9A"/>
              </a:buClr>
              <a:buSzPct val="73000"/>
              <a:buNone/>
            </a:pPr>
            <a:r>
              <a:rPr lang="ru-RU" altLang="en-US" sz="4000" kern="0" dirty="0">
                <a:solidFill>
                  <a:srgbClr val="000000"/>
                </a:solidFill>
                <a:latin typeface="Times New Roman" pitchFamily="18" charset="0"/>
                <a:cs typeface="Arial" pitchFamily="34" charset="0"/>
                <a:sym typeface="Trebuchet MS" pitchFamily="34" charset="0"/>
              </a:rPr>
              <a:t>представља најгрубљи начин кршења људских права и једно од најтежих кривичних дела против човечности</a:t>
            </a:r>
          </a:p>
          <a:p>
            <a:pPr marL="0" indent="0">
              <a:buNone/>
            </a:pPr>
            <a:endParaRPr lang="en-US" dirty="0"/>
          </a:p>
        </p:txBody>
      </p:sp>
    </p:spTree>
    <p:extLst>
      <p:ext uri="{BB962C8B-B14F-4D97-AF65-F5344CB8AC3E}">
        <p14:creationId xmlns:p14="http://schemas.microsoft.com/office/powerpoint/2010/main" xmlns="" val="27762168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images (1).jpg"/>
          <p:cNvPicPr>
            <a:picLocks noGrp="1" noChangeAspect="1"/>
          </p:cNvPicPr>
          <p:nvPr>
            <p:ph sz="half" idx="1"/>
          </p:nvPr>
        </p:nvPicPr>
        <p:blipFill>
          <a:blip r:embed="rId2" cstate="email"/>
          <a:stretch>
            <a:fillRect/>
          </a:stretch>
        </p:blipFill>
        <p:spPr>
          <a:xfrm>
            <a:off x="381000" y="2667000"/>
            <a:ext cx="3886200" cy="3886200"/>
          </a:xfrm>
        </p:spPr>
      </p:pic>
      <p:pic>
        <p:nvPicPr>
          <p:cNvPr id="8" name="Content Placeholder 7" descr="Trafficking_Web.jpg"/>
          <p:cNvPicPr>
            <a:picLocks noGrp="1" noChangeAspect="1"/>
          </p:cNvPicPr>
          <p:nvPr>
            <p:ph sz="half" idx="2"/>
          </p:nvPr>
        </p:nvPicPr>
        <p:blipFill>
          <a:blip r:embed="rId3" cstate="email"/>
          <a:stretch>
            <a:fillRect/>
          </a:stretch>
        </p:blipFill>
        <p:spPr>
          <a:xfrm>
            <a:off x="3429000" y="152400"/>
            <a:ext cx="5526186" cy="3205798"/>
          </a:xfr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ages (2).jpg"/>
          <p:cNvPicPr>
            <a:picLocks noGrp="1" noChangeAspect="1"/>
          </p:cNvPicPr>
          <p:nvPr>
            <p:ph sz="half" idx="1"/>
          </p:nvPr>
        </p:nvPicPr>
        <p:blipFill>
          <a:blip r:embed="rId2" cstate="email"/>
          <a:stretch>
            <a:fillRect/>
          </a:stretch>
        </p:blipFill>
        <p:spPr>
          <a:xfrm>
            <a:off x="609600" y="3581400"/>
            <a:ext cx="4835097" cy="2732881"/>
          </a:xfrm>
        </p:spPr>
      </p:pic>
      <p:pic>
        <p:nvPicPr>
          <p:cNvPr id="6" name="Content Placeholder 5" descr="trata.jpg"/>
          <p:cNvPicPr>
            <a:picLocks noGrp="1" noChangeAspect="1"/>
          </p:cNvPicPr>
          <p:nvPr>
            <p:ph sz="half" idx="2"/>
          </p:nvPr>
        </p:nvPicPr>
        <p:blipFill>
          <a:blip r:embed="rId3" cstate="email"/>
          <a:stretch>
            <a:fillRect/>
          </a:stretch>
        </p:blipFill>
        <p:spPr>
          <a:xfrm>
            <a:off x="3657600" y="381000"/>
            <a:ext cx="5091850" cy="2866273"/>
          </a:xfr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457200" y="2472812"/>
            <a:ext cx="8229600" cy="2780738"/>
          </a:xfr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685800" y="685800"/>
            <a:ext cx="7557541" cy="5029200"/>
          </a:xfrm>
        </p:spPr>
      </p:pic>
    </p:spTree>
    <p:extLst>
      <p:ext uri="{BB962C8B-B14F-4D97-AF65-F5344CB8AC3E}">
        <p14:creationId xmlns:p14="http://schemas.microsoft.com/office/powerpoint/2010/main" xmlns="" val="33530119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1524000" y="1524000"/>
            <a:ext cx="6162675" cy="4025171"/>
          </a:xfrm>
        </p:spPr>
      </p:pic>
    </p:spTree>
    <p:extLst>
      <p:ext uri="{BB962C8B-B14F-4D97-AF65-F5344CB8AC3E}">
        <p14:creationId xmlns:p14="http://schemas.microsoft.com/office/powerpoint/2010/main" xmlns="" val="1358923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1066800" y="1371600"/>
            <a:ext cx="7099508" cy="4724400"/>
          </a:xfrm>
        </p:spPr>
      </p:pic>
    </p:spTree>
    <p:extLst>
      <p:ext uri="{BB962C8B-B14F-4D97-AF65-F5344CB8AC3E}">
        <p14:creationId xmlns:p14="http://schemas.microsoft.com/office/powerpoint/2010/main" xmlns="" val="24876843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1371600" y="1524000"/>
            <a:ext cx="6776641" cy="3794919"/>
          </a:xfrm>
          <a:prstGeom prst="rect">
            <a:avLst/>
          </a:prstGeom>
          <a:ln>
            <a:noFill/>
          </a:ln>
          <a:effectLst>
            <a:softEdge rad="112500"/>
          </a:effectLst>
        </p:spPr>
      </p:pic>
    </p:spTree>
    <p:extLst>
      <p:ext uri="{BB962C8B-B14F-4D97-AF65-F5344CB8AC3E}">
        <p14:creationId xmlns:p14="http://schemas.microsoft.com/office/powerpoint/2010/main" xmlns="" val="18000926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200" i="1" dirty="0" smtClean="0">
                <a:latin typeface="Times New Roman" panose="02020603050405020304" pitchFamily="18" charset="0"/>
                <a:cs typeface="Times New Roman" panose="02020603050405020304" pitchFamily="18" charset="0"/>
              </a:rPr>
              <a:t>Трговина људима</a:t>
            </a:r>
            <a:endParaRPr lang="en-US" sz="32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lgn="ctr"/>
            <a:r>
              <a:rPr lang="sr-Cyrl-RS" sz="4400" dirty="0">
                <a:solidFill>
                  <a:prstClr val="black"/>
                </a:solidFill>
                <a:latin typeface="Times New Roman" panose="02020603050405020304" pitchFamily="18" charset="0"/>
                <a:cs typeface="Times New Roman" panose="02020603050405020304" pitchFamily="18" charset="0"/>
              </a:rPr>
              <a:t>Да ли сте гледали неки филм или прочитали књигу са овом тематиком?</a:t>
            </a:r>
            <a:endParaRPr lang="en-US" sz="4400" dirty="0">
              <a:solidFill>
                <a:prstClr val="black"/>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12354420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sr-Cyrl-RS" dirty="0" smtClean="0">
                <a:latin typeface="Times New Roman" panose="02020603050405020304" pitchFamily="18" charset="0"/>
                <a:cs typeface="Times New Roman" panose="02020603050405020304" pitchFamily="18" charset="0"/>
              </a:rPr>
              <a:t>Начини врбовања</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143000"/>
            <a:ext cx="5486400" cy="4983163"/>
          </a:xfrm>
        </p:spPr>
        <p:txBody>
          <a:bodyPr>
            <a:normAutofit fontScale="92500" lnSpcReduction="20000"/>
          </a:bodyPr>
          <a:lstStyle/>
          <a:p>
            <a:r>
              <a:rPr lang="sr-Cyrl-RS" sz="2400" b="1" dirty="0" smtClean="0">
                <a:latin typeface="Times New Roman" panose="02020603050405020304" pitchFamily="18" charset="0"/>
                <a:cs typeface="Times New Roman" panose="02020603050405020304" pitchFamily="18" charset="0"/>
              </a:rPr>
              <a:t>Лажне пословне и друге понуде </a:t>
            </a:r>
            <a:r>
              <a:rPr lang="sr-Cyrl-RS" sz="2400" dirty="0" smtClean="0">
                <a:latin typeface="Times New Roman" panose="02020603050405020304" pitchFamily="18" charset="0"/>
                <a:cs typeface="Times New Roman" panose="02020603050405020304" pitchFamily="18" charset="0"/>
              </a:rPr>
              <a:t>о бољем и срећнијем животу од особа које жртва познаје или у које има поверења,</a:t>
            </a:r>
          </a:p>
          <a:p>
            <a:r>
              <a:rPr lang="sr-Cyrl-RS" sz="2400" b="1" dirty="0" smtClean="0">
                <a:latin typeface="Times New Roman" panose="02020603050405020304" pitchFamily="18" charset="0"/>
                <a:cs typeface="Times New Roman" panose="02020603050405020304" pitchFamily="18" charset="0"/>
              </a:rPr>
              <a:t>Обмањујући огласи </a:t>
            </a:r>
            <a:r>
              <a:rPr lang="sr-Cyrl-RS" sz="2400" dirty="0" smtClean="0">
                <a:latin typeface="Times New Roman" panose="02020603050405020304" pitchFamily="18" charset="0"/>
                <a:cs typeface="Times New Roman" panose="02020603050405020304" pitchFamily="18" charset="0"/>
              </a:rPr>
              <a:t>за посао у различитим медијима (новине, интернет, друштвене мреже...),</a:t>
            </a:r>
          </a:p>
          <a:p>
            <a:r>
              <a:rPr lang="sr-Cyrl-RS" sz="2400" b="1" dirty="0" smtClean="0">
                <a:latin typeface="Times New Roman" panose="02020603050405020304" pitchFamily="18" charset="0"/>
                <a:cs typeface="Times New Roman" panose="02020603050405020304" pitchFamily="18" charset="0"/>
              </a:rPr>
              <a:t>Продаја од стране породице </a:t>
            </a:r>
            <a:r>
              <a:rPr lang="sr-Cyrl-RS" sz="2400" dirty="0" smtClean="0">
                <a:latin typeface="Times New Roman" panose="02020603050405020304" pitchFamily="18" charset="0"/>
                <a:cs typeface="Times New Roman" panose="02020603050405020304" pitchFamily="18" charset="0"/>
              </a:rPr>
              <a:t>(понекад због сиромаштва, али недак и због тога што родитељи верују да ће њихово дете имати бољи живот на неком другом месту,</a:t>
            </a:r>
          </a:p>
          <a:p>
            <a:r>
              <a:rPr lang="sr-Cyrl-RS" sz="2400" b="1" dirty="0" smtClean="0">
                <a:latin typeface="Times New Roman" panose="02020603050405020304" pitchFamily="18" charset="0"/>
                <a:cs typeface="Times New Roman" panose="02020603050405020304" pitchFamily="18" charset="0"/>
              </a:rPr>
              <a:t>Интернет</a:t>
            </a:r>
            <a:r>
              <a:rPr lang="sr-Cyrl-RS" sz="2400" dirty="0" smtClean="0">
                <a:latin typeface="Times New Roman" panose="02020603050405020304" pitchFamily="18" charset="0"/>
                <a:cs typeface="Times New Roman" panose="02020603050405020304" pitchFamily="18" charset="0"/>
              </a:rPr>
              <a:t> (кроз социјалне мреже и лажне огласе за посао),</a:t>
            </a:r>
          </a:p>
          <a:p>
            <a:r>
              <a:rPr lang="sr-Cyrl-RS" sz="2400" dirty="0" smtClean="0">
                <a:latin typeface="Times New Roman" panose="02020603050405020304" pitchFamily="18" charset="0"/>
                <a:cs typeface="Times New Roman" panose="02020603050405020304" pitchFamily="18" charset="0"/>
              </a:rPr>
              <a:t>Успостављање </a:t>
            </a:r>
            <a:r>
              <a:rPr lang="sr-Cyrl-RS" sz="2400" b="1" dirty="0" smtClean="0">
                <a:latin typeface="Times New Roman" panose="02020603050405020304" pitchFamily="18" charset="0"/>
                <a:cs typeface="Times New Roman" panose="02020603050405020304" pitchFamily="18" charset="0"/>
              </a:rPr>
              <a:t>лажне</a:t>
            </a:r>
            <a:r>
              <a:rPr lang="sr-Cyrl-RS" sz="2400" dirty="0" smtClean="0">
                <a:latin typeface="Times New Roman" panose="02020603050405020304" pitchFamily="18" charset="0"/>
                <a:cs typeface="Times New Roman" panose="02020603050405020304" pitchFamily="18" charset="0"/>
              </a:rPr>
              <a:t> емотивне везе или бриге о жртви,</a:t>
            </a:r>
          </a:p>
          <a:p>
            <a:r>
              <a:rPr lang="sr-Cyrl-RS" sz="2400" b="1" dirty="0" smtClean="0">
                <a:latin typeface="Times New Roman" panose="02020603050405020304" pitchFamily="18" charset="0"/>
                <a:cs typeface="Times New Roman" panose="02020603050405020304" pitchFamily="18" charset="0"/>
              </a:rPr>
              <a:t>Отмица (најређи)</a:t>
            </a:r>
          </a:p>
          <a:p>
            <a:endParaRPr lang="en-US"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bwMode="auto">
          <a:xfrm>
            <a:off x="6223983" y="1447800"/>
            <a:ext cx="2712955" cy="1713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553200" y="3505200"/>
            <a:ext cx="2005013" cy="2646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29200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Cyrl-RS" dirty="0" smtClean="0">
                <a:latin typeface="Times New Roman" panose="02020603050405020304" pitchFamily="18" charset="0"/>
                <a:cs typeface="Times New Roman" panose="02020603050405020304" pitchFamily="18" charset="0"/>
              </a:rPr>
              <a:t>Не постоје људи који желе да буду предмет трговине, него се трговина спроводи путем претње силом или употребом силе, преваром, обманом, услед нечијег тешког положаја, давања или примања новца да би се добио пристанак лица које има контролу над другим лицем.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941379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04801" y="228600"/>
            <a:ext cx="8538632" cy="6403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18682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xmlns="" val="0"/>
              </a:ext>
            </a:extLst>
          </a:blip>
          <a:stretch>
            <a:fillRect/>
          </a:stretch>
        </p:blipFill>
        <p:spPr>
          <a:xfrm>
            <a:off x="228600" y="2133600"/>
            <a:ext cx="4165600" cy="3124200"/>
          </a:xfrm>
        </p:spPr>
      </p:pic>
      <p:pic>
        <p:nvPicPr>
          <p:cNvPr id="10" name="Content Placeholder 9"/>
          <p:cNvPicPr>
            <a:picLocks noGrp="1" noChangeAspect="1"/>
          </p:cNvPicPr>
          <p:nvPr>
            <p:ph sz="half" idx="2"/>
          </p:nvPr>
        </p:nvPicPr>
        <p:blipFill>
          <a:blip r:embed="rId3" cstate="email">
            <a:extLst>
              <a:ext uri="{28A0092B-C50C-407E-A947-70E740481C1C}">
                <a14:useLocalDpi xmlns:a14="http://schemas.microsoft.com/office/drawing/2010/main" xmlns="" val="0"/>
              </a:ext>
            </a:extLst>
          </a:blip>
          <a:stretch>
            <a:fillRect/>
          </a:stretch>
        </p:blipFill>
        <p:spPr>
          <a:xfrm>
            <a:off x="4800600" y="2133600"/>
            <a:ext cx="4114800" cy="3091085"/>
          </a:xfrm>
        </p:spPr>
      </p:pic>
    </p:spTree>
    <p:extLst>
      <p:ext uri="{BB962C8B-B14F-4D97-AF65-F5344CB8AC3E}">
        <p14:creationId xmlns:p14="http://schemas.microsoft.com/office/powerpoint/2010/main" xmlns="" val="8271765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endParaRPr lang="en-US" dirty="0"/>
          </a:p>
        </p:txBody>
      </p:sp>
      <p:sp>
        <p:nvSpPr>
          <p:cNvPr id="8" name="Content Placeholder 7"/>
          <p:cNvSpPr>
            <a:spLocks noGrp="1"/>
          </p:cNvSpPr>
          <p:nvPr>
            <p:ph sz="half" idx="1"/>
          </p:nvPr>
        </p:nvSpPr>
        <p:spPr>
          <a:xfrm>
            <a:off x="457200" y="457200"/>
            <a:ext cx="4038600" cy="5668963"/>
          </a:xfrm>
        </p:spPr>
        <p:txBody>
          <a:bodyPr>
            <a:normAutofit/>
          </a:bodyPr>
          <a:lstStyle/>
          <a:p>
            <a:r>
              <a:rPr lang="sr-Cyrl-RS" dirty="0" smtClean="0"/>
              <a:t>У Србији се спроводе одређене превентивне информативне активности: помаже се деци да схвате да жртва може бити било ко, мотивишу се да говоре о овом проблему, да могу помоћи у идентификацији жртава...</a:t>
            </a:r>
            <a:endParaRPr lang="en-US" dirty="0"/>
          </a:p>
        </p:txBody>
      </p:sp>
      <p:pic>
        <p:nvPicPr>
          <p:cNvPr id="1024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bwMode="auto">
          <a:xfrm>
            <a:off x="4648200" y="1752600"/>
            <a:ext cx="4038600" cy="3066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70220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smtClean="0">
                <a:latin typeface="Times New Roman" panose="02020603050405020304" pitchFamily="18" charset="0"/>
                <a:cs typeface="Times New Roman" panose="02020603050405020304" pitchFamily="18" charset="0"/>
              </a:rPr>
              <a:t>Како идентификовати угрожену децу?</a:t>
            </a:r>
            <a:endParaRPr lang="en-US" sz="36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92500" lnSpcReduction="10000"/>
          </a:bodyPr>
          <a:lstStyle/>
          <a:p>
            <a:r>
              <a:rPr lang="sr-Cyrl-RS" sz="3000" dirty="0" smtClean="0">
                <a:latin typeface="Times New Roman" panose="02020603050405020304" pitchFamily="18" charset="0"/>
                <a:cs typeface="Times New Roman" panose="02020603050405020304" pitchFamily="18" charset="0"/>
              </a:rPr>
              <a:t>Пратимо понашање ученика у школи,</a:t>
            </a:r>
          </a:p>
          <a:p>
            <a:r>
              <a:rPr lang="sr-Cyrl-RS" sz="3000" dirty="0" smtClean="0">
                <a:latin typeface="Times New Roman" panose="02020603050405020304" pitchFamily="18" charset="0"/>
                <a:cs typeface="Times New Roman" panose="02020603050405020304" pitchFamily="18" charset="0"/>
              </a:rPr>
              <a:t>Понашање родитеља у школи, </a:t>
            </a:r>
          </a:p>
          <a:p>
            <a:r>
              <a:rPr lang="sr-Cyrl-RS" sz="3000" dirty="0" smtClean="0">
                <a:latin typeface="Times New Roman" panose="02020603050405020304" pitchFamily="18" charset="0"/>
                <a:cs typeface="Times New Roman" panose="02020603050405020304" pitchFamily="18" charset="0"/>
              </a:rPr>
              <a:t>Здравствено стање ученика,</a:t>
            </a:r>
          </a:p>
          <a:p>
            <a:r>
              <a:rPr lang="sr-Cyrl-RS" sz="3000" dirty="0" smtClean="0">
                <a:latin typeface="Times New Roman" panose="02020603050405020304" pitchFamily="18" charset="0"/>
                <a:cs typeface="Times New Roman" panose="02020603050405020304" pitchFamily="18" charset="0"/>
              </a:rPr>
              <a:t>Изглед ученика</a:t>
            </a:r>
          </a:p>
          <a:p>
            <a:r>
              <a:rPr lang="sr-Cyrl-RS" sz="3000" dirty="0" smtClean="0">
                <a:latin typeface="Times New Roman" panose="02020603050405020304" pitchFamily="18" charset="0"/>
                <a:cs typeface="Times New Roman" panose="02020603050405020304" pitchFamily="18" charset="0"/>
              </a:rPr>
              <a:t>Понашање ученика генерално,</a:t>
            </a:r>
          </a:p>
          <a:p>
            <a:r>
              <a:rPr lang="sr-Cyrl-RS" sz="3000" dirty="0" smtClean="0">
                <a:latin typeface="Times New Roman" panose="02020603050405020304" pitchFamily="18" charset="0"/>
                <a:cs typeface="Times New Roman" panose="02020603050405020304" pitchFamily="18" charset="0"/>
              </a:rPr>
              <a:t>Комуникацију и садржај комуникације,</a:t>
            </a:r>
          </a:p>
          <a:p>
            <a:r>
              <a:rPr lang="sr-Cyrl-RS" sz="3000" dirty="0" smtClean="0">
                <a:latin typeface="Times New Roman" panose="02020603050405020304" pitchFamily="18" charset="0"/>
                <a:cs typeface="Times New Roman" panose="02020603050405020304" pitchFamily="18" charset="0"/>
              </a:rPr>
              <a:t>Успостављање односа и друштво, породични живот, услове живота, </a:t>
            </a:r>
          </a:p>
          <a:p>
            <a:r>
              <a:rPr lang="sr-Cyrl-RS" sz="3000" dirty="0" smtClean="0">
                <a:latin typeface="Times New Roman" panose="02020603050405020304" pitchFamily="18" charset="0"/>
                <a:cs typeface="Times New Roman" panose="02020603050405020304" pitchFamily="18" charset="0"/>
              </a:rPr>
              <a:t>самоидентификација </a:t>
            </a:r>
          </a:p>
          <a:p>
            <a:endParaRPr lang="sr-Cyrl-RS" dirty="0" smtClean="0"/>
          </a:p>
          <a:p>
            <a:endParaRPr lang="en-US" dirty="0"/>
          </a:p>
        </p:txBody>
      </p:sp>
    </p:spTree>
    <p:extLst>
      <p:ext uri="{BB962C8B-B14F-4D97-AF65-F5344CB8AC3E}">
        <p14:creationId xmlns:p14="http://schemas.microsoft.com/office/powerpoint/2010/main" xmlns="" val="39877405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381000" y="228600"/>
            <a:ext cx="8471306" cy="6324600"/>
          </a:xfrm>
        </p:spPr>
      </p:pic>
    </p:spTree>
    <p:extLst>
      <p:ext uri="{BB962C8B-B14F-4D97-AF65-F5344CB8AC3E}">
        <p14:creationId xmlns:p14="http://schemas.microsoft.com/office/powerpoint/2010/main" xmlns="" val="4848215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2400" y="533400"/>
            <a:ext cx="8782083"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2992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4419599"/>
          </a:xfrm>
        </p:spPr>
        <p:txBody>
          <a:bodyPr>
            <a:noAutofit/>
          </a:bodyPr>
          <a:lstStyle/>
          <a:p>
            <a:r>
              <a:rPr lang="sr-Cyrl-RS" sz="5400" dirty="0" smtClean="0">
                <a:latin typeface="Times New Roman" panose="02020603050405020304" pitchFamily="18" charset="0"/>
                <a:cs typeface="Times New Roman" panose="02020603050405020304" pitchFamily="18" charset="0"/>
              </a:rPr>
              <a:t/>
            </a:r>
            <a:br>
              <a:rPr lang="sr-Cyrl-RS" sz="5400" dirty="0" smtClean="0">
                <a:latin typeface="Times New Roman" panose="02020603050405020304" pitchFamily="18" charset="0"/>
                <a:cs typeface="Times New Roman" panose="02020603050405020304" pitchFamily="18" charset="0"/>
              </a:rPr>
            </a:br>
            <a:r>
              <a:rPr lang="sr-Cyrl-RS" sz="5400" dirty="0" smtClean="0">
                <a:latin typeface="Times New Roman" panose="02020603050405020304" pitchFamily="18" charset="0"/>
                <a:cs typeface="Times New Roman" panose="02020603050405020304" pitchFamily="18" charset="0"/>
              </a:rPr>
              <a:t>ЕВРОПСКИ  ДАН </a:t>
            </a:r>
            <a:br>
              <a:rPr lang="sr-Cyrl-RS" sz="5400" dirty="0" smtClean="0">
                <a:latin typeface="Times New Roman" panose="02020603050405020304" pitchFamily="18" charset="0"/>
                <a:cs typeface="Times New Roman" panose="02020603050405020304" pitchFamily="18" charset="0"/>
              </a:rPr>
            </a:br>
            <a:r>
              <a:rPr lang="sr-Cyrl-RS" sz="5400" dirty="0" smtClean="0">
                <a:latin typeface="Times New Roman" panose="02020603050405020304" pitchFamily="18" charset="0"/>
                <a:cs typeface="Times New Roman" panose="02020603050405020304" pitchFamily="18" charset="0"/>
              </a:rPr>
              <a:t>БОРБЕ  ПРОТИВ </a:t>
            </a:r>
            <a:br>
              <a:rPr lang="sr-Cyrl-RS" sz="5400" dirty="0" smtClean="0">
                <a:latin typeface="Times New Roman" panose="02020603050405020304" pitchFamily="18" charset="0"/>
                <a:cs typeface="Times New Roman" panose="02020603050405020304" pitchFamily="18" charset="0"/>
              </a:rPr>
            </a:br>
            <a:r>
              <a:rPr lang="sr-Cyrl-RS" sz="5400" dirty="0" smtClean="0">
                <a:latin typeface="Times New Roman" panose="02020603050405020304" pitchFamily="18" charset="0"/>
                <a:cs typeface="Times New Roman" panose="02020603050405020304" pitchFamily="18" charset="0"/>
              </a:rPr>
              <a:t>ТРГОВИНЕ  ЉУДИМА</a:t>
            </a:r>
            <a:br>
              <a:rPr lang="sr-Cyrl-RS" sz="5400" dirty="0" smtClean="0">
                <a:latin typeface="Times New Roman" panose="02020603050405020304" pitchFamily="18" charset="0"/>
                <a:cs typeface="Times New Roman" panose="02020603050405020304" pitchFamily="18" charset="0"/>
              </a:rPr>
            </a:br>
            <a:r>
              <a:rPr lang="sr-Cyrl-RS" sz="5400" dirty="0" smtClean="0">
                <a:latin typeface="Times New Roman" panose="02020603050405020304" pitchFamily="18" charset="0"/>
                <a:cs typeface="Times New Roman" panose="02020603050405020304" pitchFamily="18" charset="0"/>
              </a:rPr>
              <a:t/>
            </a:r>
            <a:br>
              <a:rPr lang="sr-Cyrl-RS" sz="5400" dirty="0" smtClean="0">
                <a:latin typeface="Times New Roman" panose="02020603050405020304" pitchFamily="18" charset="0"/>
                <a:cs typeface="Times New Roman" panose="02020603050405020304" pitchFamily="18" charset="0"/>
              </a:rPr>
            </a:br>
            <a:r>
              <a:rPr lang="sr-Cyrl-RS" sz="5400" dirty="0" smtClean="0">
                <a:latin typeface="Times New Roman" panose="02020603050405020304" pitchFamily="18" charset="0"/>
                <a:cs typeface="Times New Roman" panose="02020603050405020304" pitchFamily="18" charset="0"/>
              </a:rPr>
              <a:t>18. ОКТОБАР</a:t>
            </a:r>
            <a:endParaRPr lang="en-US" sz="54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371600" y="5715000"/>
            <a:ext cx="6400800" cy="381000"/>
          </a:xfrm>
        </p:spPr>
        <p:txBody>
          <a:bodyPr>
            <a:normAutofit fontScale="70000" lnSpcReduction="20000"/>
          </a:bodyPr>
          <a:lstStyle/>
          <a:p>
            <a:endParaRPr lang="en-US" dirty="0"/>
          </a:p>
        </p:txBody>
      </p:sp>
    </p:spTree>
    <p:extLst>
      <p:ext uri="{BB962C8B-B14F-4D97-AF65-F5344CB8AC3E}">
        <p14:creationId xmlns:p14="http://schemas.microsoft.com/office/powerpoint/2010/main" xmlns="" val="6227503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ru-RU" dirty="0">
                <a:solidFill>
                  <a:srgbClr val="222222"/>
                </a:solidFill>
                <a:latin typeface="Times New Roman"/>
              </a:rPr>
              <a:t>На првом програму Радио телевизије Србије, </a:t>
            </a:r>
            <a:r>
              <a:rPr lang="sr-Cyrl-RS" dirty="0" smtClean="0">
                <a:solidFill>
                  <a:srgbClr val="222222"/>
                </a:solidFill>
                <a:latin typeface="Times New Roman"/>
              </a:rPr>
              <a:t>вечарас</a:t>
            </a:r>
            <a:r>
              <a:rPr lang="ru-RU" dirty="0" smtClean="0">
                <a:solidFill>
                  <a:srgbClr val="222222"/>
                </a:solidFill>
                <a:latin typeface="Times New Roman"/>
              </a:rPr>
              <a:t> </a:t>
            </a:r>
            <a:r>
              <a:rPr lang="ru-RU" dirty="0">
                <a:solidFill>
                  <a:srgbClr val="222222"/>
                </a:solidFill>
                <a:latin typeface="Times New Roman"/>
              </a:rPr>
              <a:t>у 20 часова биће премијерно емитован филм </a:t>
            </a:r>
            <a:r>
              <a:rPr lang="ru-RU" b="1" dirty="0">
                <a:solidFill>
                  <a:srgbClr val="222222"/>
                </a:solidFill>
                <a:latin typeface="Times New Roman"/>
              </a:rPr>
              <a:t>„Посматрачи“ </a:t>
            </a:r>
            <a:r>
              <a:rPr lang="ru-RU" dirty="0">
                <a:solidFill>
                  <a:srgbClr val="222222"/>
                </a:solidFill>
                <a:latin typeface="Times New Roman"/>
              </a:rPr>
              <a:t>који се бави проблематиком трговине људима, нарочито међу </a:t>
            </a:r>
            <a:r>
              <a:rPr lang="ru-RU" dirty="0" smtClean="0">
                <a:solidFill>
                  <a:srgbClr val="222222"/>
                </a:solidFill>
                <a:latin typeface="Times New Roman"/>
              </a:rPr>
              <a:t>млађом </a:t>
            </a:r>
            <a:r>
              <a:rPr lang="ru-RU" dirty="0">
                <a:solidFill>
                  <a:srgbClr val="222222"/>
                </a:solidFill>
                <a:latin typeface="Times New Roman"/>
              </a:rPr>
              <a:t>популацијом.</a:t>
            </a:r>
            <a:endParaRPr lang="en-US" dirty="0"/>
          </a:p>
        </p:txBody>
      </p:sp>
    </p:spTree>
    <p:extLst>
      <p:ext uri="{BB962C8B-B14F-4D97-AF65-F5344CB8AC3E}">
        <p14:creationId xmlns:p14="http://schemas.microsoft.com/office/powerpoint/2010/main" xmlns="" val="1112097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38200"/>
            <a:ext cx="3581400" cy="5287963"/>
          </a:xfrm>
        </p:spPr>
        <p:txBody>
          <a:bodyPr/>
          <a:lstStyle/>
          <a:p>
            <a:pPr marL="0" indent="0">
              <a:buNone/>
            </a:pPr>
            <a:r>
              <a:rPr lang="sr-Cyrl-RS" dirty="0" smtClean="0">
                <a:latin typeface="Times New Roman" panose="02020603050405020304" pitchFamily="18" charset="0"/>
                <a:cs typeface="Times New Roman" panose="02020603050405020304" pitchFamily="18" charset="0"/>
              </a:rPr>
              <a:t>У свету постоје деца која живе у лошим животним условима  -  деца жртве глади и сиромаштва, деца жртве оружаних сукоба, деца корисници дроге, деца делинквенти, деца жртве експлоатације...</a:t>
            </a:r>
            <a:endParaRPr lang="en-US"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bwMode="auto">
          <a:xfrm>
            <a:off x="4114800" y="2057400"/>
            <a:ext cx="4800600" cy="2761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24484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0"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3400" y="1832173"/>
            <a:ext cx="3778155" cy="3747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xmlns="" val="0"/>
              </a:ext>
            </a:extLst>
          </a:blip>
          <a:srcRect/>
          <a:stretch>
            <a:fillRect/>
          </a:stretch>
        </p:blipFill>
        <p:spPr bwMode="auto">
          <a:xfrm>
            <a:off x="4876800" y="1981200"/>
            <a:ext cx="3595796" cy="3345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37622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92556" y="2286001"/>
            <a:ext cx="4383605" cy="2900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xmlns="" val="0"/>
              </a:ext>
            </a:extLst>
          </a:blip>
          <a:srcRect/>
          <a:stretch>
            <a:fillRect/>
          </a:stretch>
        </p:blipFill>
        <p:spPr bwMode="auto">
          <a:xfrm>
            <a:off x="4795865" y="1752600"/>
            <a:ext cx="4109797" cy="38755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94326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Cyrl-RS" dirty="0" smtClean="0">
                <a:latin typeface="Times New Roman" panose="02020603050405020304" pitchFamily="18" charset="0"/>
                <a:cs typeface="Times New Roman" panose="02020603050405020304" pitchFamily="18" charset="0"/>
              </a:rPr>
              <a:t>Трговина људима је глобални феномен који погађа све земље – неразвијене земље, земље у развоју, земље у рату....</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08181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Cyrl-RS" dirty="0" smtClean="0">
                <a:latin typeface="Times New Roman" panose="02020603050405020304" pitchFamily="18" charset="0"/>
                <a:cs typeface="Times New Roman" panose="02020603050405020304" pitchFamily="18" charset="0"/>
              </a:rPr>
              <a:t>Трговина људима подразумева продају и куповину, односно држање неке особе ради експлоатације, као и све друге радње које могу бити део тог процеса (превоз, скривање, пребацивање, чување и сл.)</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871098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sr-Cyrl-RS" dirty="0" smtClean="0">
                <a:latin typeface="Times New Roman" panose="02020603050405020304" pitchFamily="18" charset="0"/>
                <a:cs typeface="Times New Roman" panose="02020603050405020304" pitchFamily="18" charset="0"/>
              </a:rPr>
              <a:t>Експлоатација се одржава употребом силе, претње, преваром, злоупотребом тешког положаја, отмицом или на неки други начин.</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222962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6" name="Content Placeholder 5"/>
          <p:cNvSpPr>
            <a:spLocks noGrp="1"/>
          </p:cNvSpPr>
          <p:nvPr>
            <p:ph sz="half" idx="1"/>
          </p:nvPr>
        </p:nvSpPr>
        <p:spPr/>
        <p:txBody>
          <a:bodyPr/>
          <a:lstStyle/>
          <a:p>
            <a:r>
              <a:rPr lang="sr-Cyrl-RS" dirty="0" smtClean="0">
                <a:latin typeface="Times New Roman" panose="02020603050405020304" pitchFamily="18" charset="0"/>
                <a:cs typeface="Times New Roman" panose="02020603050405020304" pitchFamily="18" charset="0"/>
              </a:rPr>
              <a:t>Циљ трговине људима је остваривање зараде (или неке друге користи) кроз експлоатацију, било да је речи о принудном раду</a:t>
            </a:r>
            <a:endParaRPr lang="en-US" dirty="0">
              <a:latin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sz="half" idx="2"/>
          </p:nvPr>
        </p:nvPicPr>
        <p:blipFill>
          <a:blip r:embed="rId2" cstate="email">
            <a:extLst>
              <a:ext uri="{28A0092B-C50C-407E-A947-70E740481C1C}">
                <a14:useLocalDpi xmlns:a14="http://schemas.microsoft.com/office/drawing/2010/main" xmlns="" val="0"/>
              </a:ext>
            </a:extLst>
          </a:blip>
          <a:stretch>
            <a:fillRect/>
          </a:stretch>
        </p:blipFill>
        <p:spPr>
          <a:xfrm>
            <a:off x="4797425" y="457200"/>
            <a:ext cx="4038600" cy="2966817"/>
          </a:xfrm>
        </p:spPr>
      </p:pic>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800600" y="3733800"/>
            <a:ext cx="4035425" cy="241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45867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443</Words>
  <Application>Microsoft Office PowerPoint</Application>
  <PresentationFormat>On-screen Show (4:3)</PresentationFormat>
  <Paragraphs>38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Предавање за ученике 8. разреда „ТРГОВИНА ЉУДИМА“</vt:lpstr>
      <vt:lpstr>Трговина људима</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Начини врбовања</vt:lpstr>
      <vt:lpstr>Slide 21</vt:lpstr>
      <vt:lpstr>Slide 22</vt:lpstr>
      <vt:lpstr>Slide 23</vt:lpstr>
      <vt:lpstr>Slide 24</vt:lpstr>
      <vt:lpstr>Како идентификовати угрожену децу?</vt:lpstr>
      <vt:lpstr>Slide 26</vt:lpstr>
      <vt:lpstr>Slide 27</vt:lpstr>
      <vt:lpstr> ЕВРОПСКИ  ДАН  БОРБЕ  ПРОТИВ  ТРГОВИНЕ  ЉУДИМА  18. ОКТОБАР</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Sasa</dc:creator>
  <cp:lastModifiedBy>S.P.</cp:lastModifiedBy>
  <cp:revision>24</cp:revision>
  <dcterms:created xsi:type="dcterms:W3CDTF">2006-08-16T00:00:00Z</dcterms:created>
  <dcterms:modified xsi:type="dcterms:W3CDTF">2017-05-12T17:24:43Z</dcterms:modified>
</cp:coreProperties>
</file>